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67" r:id="rId3"/>
    <p:sldId id="268" r:id="rId4"/>
    <p:sldId id="269" r:id="rId5"/>
    <p:sldId id="258" r:id="rId6"/>
    <p:sldId id="289" r:id="rId7"/>
    <p:sldId id="288" r:id="rId8"/>
    <p:sldId id="283" r:id="rId9"/>
    <p:sldId id="284" r:id="rId10"/>
    <p:sldId id="285" r:id="rId11"/>
    <p:sldId id="266" r:id="rId12"/>
    <p:sldId id="281" r:id="rId13"/>
    <p:sldId id="261" r:id="rId14"/>
    <p:sldId id="282" r:id="rId15"/>
    <p:sldId id="290" r:id="rId16"/>
    <p:sldId id="291" r:id="rId17"/>
    <p:sldId id="293" r:id="rId18"/>
    <p:sldId id="292" r:id="rId19"/>
    <p:sldId id="286" r:id="rId20"/>
    <p:sldId id="278" r:id="rId21"/>
    <p:sldId id="276" r:id="rId2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906" autoAdjust="0"/>
  </p:normalViewPr>
  <p:slideViewPr>
    <p:cSldViewPr>
      <p:cViewPr varScale="1">
        <p:scale>
          <a:sx n="57" d="100"/>
          <a:sy n="57" d="100"/>
        </p:scale>
        <p:origin x="154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BB074FF3-696E-4649-90E9-5B08F109ED46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429C728D-1600-467F-97F9-15E7D24DC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544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 indent="-296408">
              <a:buFont typeface="Courier New"/>
              <a:buChar char="o"/>
            </a:pPr>
            <a:r>
              <a:rPr lang="en-US" sz="1900" dirty="0">
                <a:latin typeface="Times New Roman"/>
                <a:ea typeface="Calibri"/>
                <a:cs typeface="Times New Roman"/>
              </a:rPr>
              <a:t>U.S. Attorney Carmen Ortiz</a:t>
            </a:r>
          </a:p>
          <a:p>
            <a:pPr marL="0" lvl="1" indent="-296408">
              <a:buFont typeface="Courier New"/>
              <a:buChar char="o"/>
            </a:pPr>
            <a:r>
              <a:rPr lang="en-US" sz="1900" dirty="0">
                <a:latin typeface="Times New Roman"/>
                <a:ea typeface="Calibri"/>
                <a:cs typeface="Times New Roman"/>
              </a:rPr>
              <a:t>Former FBI SAC Rick </a:t>
            </a:r>
            <a:r>
              <a:rPr lang="en-US" sz="1900" dirty="0" err="1">
                <a:latin typeface="Times New Roman"/>
                <a:ea typeface="Calibri"/>
                <a:cs typeface="Times New Roman"/>
              </a:rPr>
              <a:t>DesLauriers</a:t>
            </a:r>
            <a:r>
              <a:rPr lang="en-US" sz="1900" dirty="0">
                <a:latin typeface="Times New Roman"/>
                <a:ea typeface="Calibri"/>
                <a:cs typeface="Times New Roman"/>
              </a:rPr>
              <a:t> </a:t>
            </a:r>
          </a:p>
          <a:p>
            <a:pPr marL="0" lvl="1"/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79930-BB0A-46B3-B790-FF49248D52A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51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-296408">
              <a:buFont typeface="Courier New"/>
              <a:buChar char="o"/>
            </a:pPr>
            <a:r>
              <a:rPr lang="en-US" sz="1900" dirty="0">
                <a:latin typeface="Times New Roman"/>
                <a:ea typeface="Calibri"/>
                <a:cs typeface="Times New Roman"/>
              </a:rPr>
              <a:t>False reports of arrested suspect(s) leads to bomb threat and evacuation of federal courthouse</a:t>
            </a:r>
          </a:p>
          <a:p>
            <a:pPr defTabSz="948507">
              <a:defRPr/>
            </a:pPr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728D-1600-467F-97F9-15E7D24DC0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6556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-296408">
              <a:buFont typeface="Courier New"/>
              <a:buChar char="o"/>
            </a:pPr>
            <a:r>
              <a:rPr lang="en-US" sz="1900" dirty="0">
                <a:latin typeface="Times New Roman"/>
                <a:ea typeface="Calibri"/>
                <a:cs typeface="Times New Roman"/>
              </a:rPr>
              <a:t>Photos of suspects released at press conference</a:t>
            </a:r>
          </a:p>
          <a:p>
            <a:pPr marL="474254" lvl="3" indent="-237127">
              <a:buFont typeface="Wingdings"/>
              <a:buChar char=""/>
            </a:pPr>
            <a:r>
              <a:rPr lang="en-US" sz="1900" dirty="0">
                <a:latin typeface="Times New Roman"/>
                <a:ea typeface="Calibri"/>
                <a:cs typeface="Times New Roman"/>
              </a:rPr>
              <a:t>Significant discussion among USA, FBI SAC, MSP Colonel, BPD Commissioner</a:t>
            </a:r>
          </a:p>
          <a:p>
            <a:pPr marL="474254" lvl="3" indent="-237127">
              <a:buFont typeface="Wingdings"/>
              <a:buChar char=""/>
            </a:pPr>
            <a:r>
              <a:rPr lang="en-US" sz="1900" dirty="0">
                <a:latin typeface="Times New Roman"/>
                <a:ea typeface="Calibri"/>
                <a:cs typeface="Times New Roman"/>
              </a:rPr>
              <a:t>Potential payoff: quick ID of suspects from tipster</a:t>
            </a:r>
          </a:p>
          <a:p>
            <a:pPr marL="474254" lvl="3" indent="-237127">
              <a:buFont typeface="Wingdings"/>
              <a:buChar char=""/>
            </a:pPr>
            <a:r>
              <a:rPr lang="en-US" sz="1900" dirty="0">
                <a:latin typeface="Times New Roman"/>
                <a:ea typeface="Calibri"/>
                <a:cs typeface="Times New Roman"/>
              </a:rPr>
              <a:t>Potential consequence: suspects flee if they hadn’t already and/or cause more violence</a:t>
            </a:r>
          </a:p>
          <a:p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728D-1600-467F-97F9-15E7D24DC07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6516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-296408">
              <a:buFont typeface="Courier New"/>
              <a:buChar char="o"/>
            </a:pPr>
            <a:r>
              <a:rPr lang="en-US" sz="1900" dirty="0">
                <a:latin typeface="Times New Roman"/>
                <a:ea typeface="Calibri"/>
                <a:cs typeface="Times New Roman"/>
              </a:rPr>
              <a:t>Suspects shot and kill MIT Police Officer who is on patrol</a:t>
            </a:r>
          </a:p>
          <a:p>
            <a:pPr marL="0" lvl="1" indent="-296408">
              <a:buFont typeface="Courier New"/>
              <a:buChar char="o"/>
            </a:pPr>
            <a:r>
              <a:rPr lang="en-US" sz="1900" dirty="0" err="1">
                <a:latin typeface="Times New Roman"/>
                <a:ea typeface="Calibri"/>
                <a:cs typeface="Times New Roman"/>
              </a:rPr>
              <a:t>Tamerlan</a:t>
            </a:r>
            <a:r>
              <a:rPr lang="en-US" sz="1900" dirty="0">
                <a:latin typeface="Times New Roman"/>
                <a:ea typeface="Calibri"/>
                <a:cs typeface="Times New Roman"/>
              </a:rPr>
              <a:t> carjacks a man pulled over on the side of the road in Brighton</a:t>
            </a:r>
          </a:p>
          <a:p>
            <a:pPr marL="474254" lvl="3" indent="-237127">
              <a:buFont typeface="Wingdings"/>
              <a:buChar char=""/>
            </a:pPr>
            <a:r>
              <a:rPr lang="en-US" sz="1900" dirty="0">
                <a:latin typeface="Times New Roman"/>
                <a:ea typeface="Calibri"/>
                <a:cs typeface="Times New Roman"/>
              </a:rPr>
              <a:t>Instructs man to drive and tells him he is the bomber</a:t>
            </a:r>
          </a:p>
          <a:p>
            <a:pPr marL="474254" lvl="3" indent="-237127">
              <a:buFont typeface="Wingdings"/>
              <a:buChar char=""/>
            </a:pPr>
            <a:r>
              <a:rPr lang="en-US" sz="1900" dirty="0">
                <a:latin typeface="Times New Roman"/>
                <a:ea typeface="Calibri"/>
                <a:cs typeface="Times New Roman"/>
              </a:rPr>
              <a:t>Pick up </a:t>
            </a:r>
            <a:r>
              <a:rPr lang="en-US" sz="1900" dirty="0" err="1">
                <a:latin typeface="Times New Roman"/>
                <a:ea typeface="Calibri"/>
                <a:cs typeface="Times New Roman"/>
              </a:rPr>
              <a:t>Dzhokhar</a:t>
            </a:r>
            <a:r>
              <a:rPr lang="en-US" sz="1900" dirty="0">
                <a:latin typeface="Times New Roman"/>
                <a:ea typeface="Calibri"/>
                <a:cs typeface="Times New Roman"/>
              </a:rPr>
              <a:t> and transfer weapons into vehicle</a:t>
            </a:r>
          </a:p>
          <a:p>
            <a:pPr marL="474254" lvl="3" indent="-237127">
              <a:buFont typeface="Wingdings"/>
              <a:buChar char=""/>
            </a:pPr>
            <a:r>
              <a:rPr lang="en-US" sz="1900" dirty="0">
                <a:latin typeface="Times New Roman"/>
                <a:ea typeface="Calibri"/>
                <a:cs typeface="Times New Roman"/>
              </a:rPr>
              <a:t>Stop at gas station where </a:t>
            </a:r>
            <a:r>
              <a:rPr lang="en-US" sz="1900" dirty="0" err="1">
                <a:latin typeface="Times New Roman"/>
                <a:ea typeface="Calibri"/>
                <a:cs typeface="Times New Roman"/>
              </a:rPr>
              <a:t>kidnapee</a:t>
            </a:r>
            <a:r>
              <a:rPr lang="en-US" sz="1900" dirty="0">
                <a:latin typeface="Times New Roman"/>
                <a:ea typeface="Calibri"/>
                <a:cs typeface="Times New Roman"/>
              </a:rPr>
              <a:t> escapes</a:t>
            </a:r>
          </a:p>
          <a:p>
            <a:pPr marL="0" lvl="1" indent="-296408">
              <a:buFont typeface="Courier New"/>
              <a:buChar char="o"/>
            </a:pPr>
            <a:r>
              <a:rPr lang="en-US" sz="1900" dirty="0">
                <a:latin typeface="Times New Roman"/>
                <a:ea typeface="Calibri"/>
                <a:cs typeface="Times New Roman"/>
              </a:rPr>
              <a:t>Engage in shootout with police in Watertown </a:t>
            </a:r>
          </a:p>
          <a:p>
            <a:pPr marL="474254" lvl="3" indent="-237127">
              <a:buFont typeface="Wingdings"/>
              <a:buChar char=""/>
            </a:pPr>
            <a:r>
              <a:rPr lang="en-US" sz="1900" dirty="0">
                <a:latin typeface="Times New Roman"/>
                <a:ea typeface="Calibri"/>
                <a:cs typeface="Times New Roman"/>
              </a:rPr>
              <a:t>Detonate another pressure cooker bomb</a:t>
            </a:r>
          </a:p>
          <a:p>
            <a:pPr marL="474254" lvl="3" indent="-237127">
              <a:buFont typeface="Wingdings"/>
              <a:buChar char=""/>
            </a:pPr>
            <a:r>
              <a:rPr lang="en-US" sz="1900" dirty="0" err="1">
                <a:latin typeface="Times New Roman"/>
                <a:ea typeface="Calibri"/>
                <a:cs typeface="Times New Roman"/>
              </a:rPr>
              <a:t>Tamerlan</a:t>
            </a:r>
            <a:r>
              <a:rPr lang="en-US" sz="1900" dirty="0">
                <a:latin typeface="Times New Roman"/>
                <a:ea typeface="Calibri"/>
                <a:cs typeface="Times New Roman"/>
              </a:rPr>
              <a:t> is killed when run over by </a:t>
            </a:r>
            <a:r>
              <a:rPr lang="en-US" sz="1900" dirty="0" err="1">
                <a:latin typeface="Times New Roman"/>
                <a:ea typeface="Calibri"/>
                <a:cs typeface="Times New Roman"/>
              </a:rPr>
              <a:t>Dzhokhar</a:t>
            </a:r>
            <a:r>
              <a:rPr lang="en-US" sz="1900" dirty="0">
                <a:latin typeface="Times New Roman"/>
                <a:ea typeface="Calibri"/>
                <a:cs typeface="Times New Roman"/>
              </a:rPr>
              <a:t>, who escapes </a:t>
            </a:r>
          </a:p>
          <a:p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728D-1600-467F-97F9-15E7D24DC07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8966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-296408">
              <a:buFont typeface="Courier New"/>
              <a:buChar char="o"/>
            </a:pPr>
            <a:r>
              <a:rPr lang="en-US" sz="1900" dirty="0">
                <a:latin typeface="Times New Roman"/>
                <a:ea typeface="Calibri"/>
                <a:cs typeface="Times New Roman"/>
              </a:rPr>
              <a:t>Governor initiates shelter-in-place order and manhunt is launched to find remaining suspect-at-large </a:t>
            </a:r>
          </a:p>
          <a:p>
            <a:pPr marL="474254" lvl="3" indent="-237127">
              <a:buFont typeface="Wingdings"/>
              <a:buChar char=""/>
            </a:pPr>
            <a:r>
              <a:rPr lang="en-US" sz="1900" dirty="0">
                <a:latin typeface="Times New Roman"/>
                <a:ea typeface="Calibri"/>
                <a:cs typeface="Times New Roman"/>
              </a:rPr>
              <a:t>Unsuccessful block-by-block search</a:t>
            </a:r>
          </a:p>
          <a:p>
            <a:pPr marL="474254" lvl="3" indent="-237127">
              <a:buFont typeface="Wingdings"/>
              <a:buChar char=""/>
            </a:pPr>
            <a:r>
              <a:rPr lang="en-US" sz="1900" dirty="0">
                <a:latin typeface="Times New Roman"/>
                <a:ea typeface="Calibri"/>
                <a:cs typeface="Times New Roman"/>
              </a:rPr>
              <a:t>Shelter-in-place order lifted at 6pm </a:t>
            </a:r>
          </a:p>
          <a:p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728D-1600-467F-97F9-15E7D24DC07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852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6408" indent="-296408">
              <a:buFont typeface="Courier New"/>
              <a:buChar char="o"/>
            </a:pPr>
            <a:r>
              <a:rPr lang="en-US" sz="1900" dirty="0" err="1">
                <a:latin typeface="Times New Roman"/>
                <a:ea typeface="Calibri"/>
                <a:cs typeface="Times New Roman"/>
              </a:rPr>
              <a:t>Dzhokhar</a:t>
            </a:r>
            <a:r>
              <a:rPr lang="en-US" sz="1900" dirty="0">
                <a:latin typeface="Times New Roman"/>
                <a:ea typeface="Calibri"/>
                <a:cs typeface="Times New Roman"/>
              </a:rPr>
              <a:t> found hiding in boat in Watertown resident’s yard and taken alive by law enforcement and immediately transported to hospital for medical attention  </a:t>
            </a:r>
          </a:p>
          <a:p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728D-1600-467F-97F9-15E7D24DC07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502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-296408">
              <a:buFont typeface="Courier New"/>
              <a:buChar char="o"/>
            </a:pPr>
            <a:r>
              <a:rPr lang="en-US" sz="1900" dirty="0">
                <a:latin typeface="Times New Roman"/>
                <a:ea typeface="Calibri"/>
                <a:cs typeface="Times New Roman"/>
              </a:rPr>
              <a:t>Many questions: How were the devices detonated?  What motivated the suspects?  Were others aware of plans for the attack?  Did the suspects act alone or on behalf of a foreign regime/criminal organization? </a:t>
            </a:r>
          </a:p>
          <a:p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728D-1600-467F-97F9-15E7D24DC07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0437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-296408">
              <a:buFont typeface="Courier New"/>
              <a:buChar char="o"/>
            </a:pPr>
            <a:r>
              <a:rPr lang="en-US" sz="1900" dirty="0">
                <a:latin typeface="Times New Roman"/>
                <a:ea typeface="Calibri"/>
                <a:cs typeface="Times New Roman"/>
              </a:rPr>
              <a:t>During the investigation, it was discovered that </a:t>
            </a:r>
            <a:r>
              <a:rPr lang="en-US" sz="1900" dirty="0" err="1">
                <a:latin typeface="Times New Roman"/>
                <a:ea typeface="Calibri"/>
                <a:cs typeface="Times New Roman"/>
              </a:rPr>
              <a:t>Dzhokhar’s</a:t>
            </a:r>
            <a:r>
              <a:rPr lang="en-US" sz="1900" dirty="0">
                <a:latin typeface="Times New Roman"/>
                <a:ea typeface="Calibri"/>
                <a:cs typeface="Times New Roman"/>
              </a:rPr>
              <a:t> friends were responsible for attempting to impede the investigation by removing crucial evidence from his dorm room  </a:t>
            </a:r>
          </a:p>
          <a:p>
            <a:pPr marL="0" lvl="1" indent="-296408">
              <a:buFont typeface="Courier New"/>
              <a:buChar char="o"/>
            </a:pPr>
            <a:r>
              <a:rPr lang="en-US" sz="1900" dirty="0" err="1">
                <a:latin typeface="Times New Roman"/>
                <a:ea typeface="Calibri"/>
                <a:cs typeface="Times New Roman"/>
              </a:rPr>
              <a:t>Kadyrbayev</a:t>
            </a:r>
            <a:r>
              <a:rPr lang="en-US" sz="1900" dirty="0">
                <a:latin typeface="Times New Roman"/>
                <a:ea typeface="Calibri"/>
                <a:cs typeface="Times New Roman"/>
              </a:rPr>
              <a:t> and </a:t>
            </a:r>
            <a:r>
              <a:rPr lang="en-US" sz="1900" dirty="0" err="1">
                <a:latin typeface="Times New Roman"/>
                <a:ea typeface="Calibri"/>
                <a:cs typeface="Times New Roman"/>
              </a:rPr>
              <a:t>Tazayakov</a:t>
            </a:r>
            <a:r>
              <a:rPr lang="en-US" sz="1900" dirty="0">
                <a:latin typeface="Times New Roman"/>
                <a:ea typeface="Calibri"/>
                <a:cs typeface="Times New Roman"/>
              </a:rPr>
              <a:t> went into </a:t>
            </a:r>
            <a:r>
              <a:rPr lang="en-US" sz="1900" dirty="0" err="1">
                <a:latin typeface="Times New Roman"/>
                <a:ea typeface="Calibri"/>
                <a:cs typeface="Times New Roman"/>
              </a:rPr>
              <a:t>Dzhokhar’s</a:t>
            </a:r>
            <a:r>
              <a:rPr lang="en-US" sz="1900" dirty="0">
                <a:latin typeface="Times New Roman"/>
                <a:ea typeface="Calibri"/>
                <a:cs typeface="Times New Roman"/>
              </a:rPr>
              <a:t> dorm room and found items that linked him to the bombing, including fireworks, a jar of Vaseline, a laptop, thumb drive, and backpack.  They removed and disposed of the items in a dumpster</a:t>
            </a:r>
          </a:p>
          <a:p>
            <a:pPr marL="0" lvl="1" indent="-296408">
              <a:buFont typeface="Courier New"/>
              <a:buChar char="o"/>
            </a:pPr>
            <a:r>
              <a:rPr lang="en-US" sz="1900" dirty="0" err="1">
                <a:latin typeface="Times New Roman"/>
                <a:ea typeface="Calibri"/>
                <a:cs typeface="Times New Roman"/>
              </a:rPr>
              <a:t>Kadyrbayev</a:t>
            </a:r>
            <a:r>
              <a:rPr lang="en-US" sz="1900" dirty="0">
                <a:latin typeface="Times New Roman"/>
                <a:ea typeface="Calibri"/>
                <a:cs typeface="Times New Roman"/>
              </a:rPr>
              <a:t> pleaded guilty and was sentenced to six years in prison </a:t>
            </a:r>
          </a:p>
          <a:p>
            <a:r>
              <a:rPr lang="en-US" sz="1900" dirty="0" err="1">
                <a:latin typeface="Times New Roman"/>
                <a:ea typeface="Calibri"/>
              </a:rPr>
              <a:t>Tazhayakov</a:t>
            </a:r>
            <a:r>
              <a:rPr lang="en-US" sz="1900" dirty="0">
                <a:latin typeface="Times New Roman"/>
                <a:ea typeface="Calibri"/>
              </a:rPr>
              <a:t> was convicted and sentenced to 3.5 years in prison</a:t>
            </a:r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728D-1600-467F-97F9-15E7D24DC07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0437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6408" indent="-296408">
              <a:buFont typeface="Courier New"/>
              <a:buChar char="o"/>
            </a:pPr>
            <a:r>
              <a:rPr lang="en-US" sz="1900" dirty="0" err="1">
                <a:latin typeface="Times New Roman"/>
                <a:ea typeface="Calibri"/>
                <a:cs typeface="Times New Roman"/>
              </a:rPr>
              <a:t>Robel</a:t>
            </a:r>
            <a:r>
              <a:rPr lang="en-US" sz="19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900" dirty="0" err="1">
                <a:latin typeface="Times New Roman"/>
                <a:ea typeface="Calibri"/>
                <a:cs typeface="Times New Roman"/>
              </a:rPr>
              <a:t>Phillipos</a:t>
            </a:r>
            <a:r>
              <a:rPr lang="en-US" sz="1900" dirty="0">
                <a:latin typeface="Times New Roman"/>
                <a:ea typeface="Calibri"/>
                <a:cs typeface="Times New Roman"/>
              </a:rPr>
              <a:t>, another of </a:t>
            </a:r>
            <a:r>
              <a:rPr lang="en-US" sz="1900" dirty="0" err="1">
                <a:latin typeface="Times New Roman"/>
                <a:ea typeface="Calibri"/>
                <a:cs typeface="Times New Roman"/>
              </a:rPr>
              <a:t>Dzhokhar’s</a:t>
            </a:r>
            <a:r>
              <a:rPr lang="en-US" sz="1900" dirty="0">
                <a:latin typeface="Times New Roman"/>
                <a:ea typeface="Calibri"/>
                <a:cs typeface="Times New Roman"/>
              </a:rPr>
              <a:t> college friends, was convicted of making false statements to investigators</a:t>
            </a:r>
          </a:p>
          <a:p>
            <a:pPr marL="296408" indent="-296408">
              <a:buFont typeface="Courier New"/>
              <a:buChar char="o"/>
            </a:pPr>
            <a:r>
              <a:rPr lang="en-US" sz="1900" dirty="0">
                <a:latin typeface="Times New Roman"/>
                <a:ea typeface="Calibri"/>
                <a:cs typeface="Times New Roman"/>
              </a:rPr>
              <a:t>He was interviewed five times by law enforcement, and not until the end of the fifth interview did Phillips admit that he, </a:t>
            </a:r>
            <a:r>
              <a:rPr lang="en-US" sz="1900" dirty="0" err="1">
                <a:latin typeface="Times New Roman"/>
                <a:ea typeface="Calibri"/>
                <a:cs typeface="Times New Roman"/>
              </a:rPr>
              <a:t>Kadyrbayev</a:t>
            </a:r>
            <a:r>
              <a:rPr lang="en-US" sz="1900" dirty="0">
                <a:latin typeface="Times New Roman"/>
                <a:ea typeface="Calibri"/>
                <a:cs typeface="Times New Roman"/>
              </a:rPr>
              <a:t>, and </a:t>
            </a:r>
            <a:r>
              <a:rPr lang="en-US" sz="1900" dirty="0" err="1">
                <a:latin typeface="Times New Roman"/>
                <a:ea typeface="Calibri"/>
                <a:cs typeface="Times New Roman"/>
              </a:rPr>
              <a:t>Tazayakov</a:t>
            </a:r>
            <a:r>
              <a:rPr lang="en-US" sz="1900" dirty="0">
                <a:latin typeface="Times New Roman"/>
                <a:ea typeface="Calibri"/>
                <a:cs typeface="Times New Roman"/>
              </a:rPr>
              <a:t> went into </a:t>
            </a:r>
            <a:r>
              <a:rPr lang="en-US" sz="1900" dirty="0" err="1">
                <a:latin typeface="Times New Roman"/>
                <a:ea typeface="Calibri"/>
                <a:cs typeface="Times New Roman"/>
              </a:rPr>
              <a:t>Dzhokhar’s</a:t>
            </a:r>
            <a:r>
              <a:rPr lang="en-US" sz="1900" dirty="0">
                <a:latin typeface="Times New Roman"/>
                <a:ea typeface="Calibri"/>
                <a:cs typeface="Times New Roman"/>
              </a:rPr>
              <a:t> room, removed, and disposed of critical evidence</a:t>
            </a:r>
          </a:p>
          <a:p>
            <a:pPr marL="296408" indent="-296408">
              <a:buFont typeface="Courier New"/>
              <a:buChar char="o"/>
            </a:pPr>
            <a:r>
              <a:rPr lang="en-US" sz="1900" dirty="0" err="1">
                <a:latin typeface="Times New Roman"/>
                <a:ea typeface="Calibri"/>
                <a:cs typeface="Times New Roman"/>
              </a:rPr>
              <a:t>Khairullozhon</a:t>
            </a:r>
            <a:r>
              <a:rPr lang="en-US" sz="19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900" dirty="0" err="1">
                <a:latin typeface="Times New Roman"/>
                <a:ea typeface="Calibri"/>
                <a:cs typeface="Times New Roman"/>
              </a:rPr>
              <a:t>Matanov</a:t>
            </a:r>
            <a:r>
              <a:rPr lang="en-US" sz="1900" dirty="0">
                <a:latin typeface="Times New Roman"/>
                <a:ea typeface="Calibri"/>
                <a:cs typeface="Times New Roman"/>
              </a:rPr>
              <a:t>, a friend of the </a:t>
            </a:r>
            <a:r>
              <a:rPr lang="en-US" sz="1900" dirty="0" err="1">
                <a:latin typeface="Times New Roman"/>
                <a:ea typeface="Calibri"/>
                <a:cs typeface="Times New Roman"/>
              </a:rPr>
              <a:t>Tsarnaevs</a:t>
            </a:r>
            <a:r>
              <a:rPr lang="en-US" sz="1900" dirty="0">
                <a:latin typeface="Times New Roman"/>
                <a:ea typeface="Calibri"/>
                <a:cs typeface="Times New Roman"/>
              </a:rPr>
              <a:t>, pleaded guilty to concealing a material fact in a federal investigation and making false statements to federal investigators</a:t>
            </a:r>
          </a:p>
          <a:p>
            <a:endParaRPr lang="en-US" sz="1900" dirty="0">
              <a:latin typeface="Times New Roman"/>
              <a:ea typeface="Calibri"/>
              <a:cs typeface="Times New Roman"/>
            </a:endParaRPr>
          </a:p>
          <a:p>
            <a:endParaRPr lang="en-US" sz="1900" dirty="0">
              <a:latin typeface="Times New Roman"/>
              <a:ea typeface="Calibri"/>
              <a:cs typeface="Times New Roman"/>
            </a:endParaRPr>
          </a:p>
          <a:p>
            <a:pPr marL="296408" indent="-296408">
              <a:buFont typeface="Courier New"/>
              <a:buChar char="o"/>
            </a:pPr>
            <a:r>
              <a:rPr lang="en-US" sz="1900" dirty="0" err="1">
                <a:latin typeface="Times New Roman"/>
                <a:ea typeface="Calibri"/>
                <a:cs typeface="Times New Roman"/>
              </a:rPr>
              <a:t>Matanov</a:t>
            </a:r>
            <a:r>
              <a:rPr lang="en-US" sz="1900" dirty="0">
                <a:latin typeface="Times New Roman"/>
                <a:ea typeface="Calibri"/>
                <a:cs typeface="Times New Roman"/>
              </a:rPr>
              <a:t> took steps to cover his relationship and contact with the </a:t>
            </a:r>
            <a:r>
              <a:rPr lang="en-US" sz="1900" dirty="0" err="1">
                <a:latin typeface="Times New Roman"/>
                <a:ea typeface="Calibri"/>
                <a:cs typeface="Times New Roman"/>
              </a:rPr>
              <a:t>Tsarnaevs</a:t>
            </a:r>
            <a:r>
              <a:rPr lang="en-US" sz="1900" dirty="0">
                <a:latin typeface="Times New Roman"/>
                <a:ea typeface="Calibri"/>
                <a:cs typeface="Times New Roman"/>
              </a:rPr>
              <a:t> and his own views of terrorism by deleting information from his computer, which contained violent content and calls to violence</a:t>
            </a:r>
          </a:p>
          <a:p>
            <a:pPr marL="296408" indent="-296408">
              <a:buFont typeface="Courier New"/>
              <a:buChar char="o"/>
            </a:pPr>
            <a:r>
              <a:rPr lang="en-US" sz="1900" dirty="0" err="1">
                <a:latin typeface="Times New Roman"/>
                <a:ea typeface="Calibri"/>
                <a:cs typeface="Times New Roman"/>
              </a:rPr>
              <a:t>Matanov</a:t>
            </a:r>
            <a:r>
              <a:rPr lang="en-US" sz="1900" dirty="0">
                <a:latin typeface="Times New Roman"/>
                <a:ea typeface="Calibri"/>
                <a:cs typeface="Times New Roman"/>
              </a:rPr>
              <a:t> pleaded guilty and was sentenced to 30 months in prison. </a:t>
            </a:r>
          </a:p>
          <a:p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728D-1600-467F-97F9-15E7D24DC07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0437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-296408">
              <a:buFont typeface="Courier New"/>
              <a:buChar char="o"/>
            </a:pPr>
            <a:r>
              <a:rPr lang="en-US" sz="1900" dirty="0">
                <a:latin typeface="Times New Roman"/>
                <a:ea typeface="Calibri"/>
                <a:cs typeface="Times New Roman"/>
              </a:rPr>
              <a:t>Jury selection began in January and proceeded slowly as Judge was determined that a fair and impartial jury could be selected in Boston </a:t>
            </a:r>
          </a:p>
          <a:p>
            <a:pPr marL="0" lvl="1" indent="-296408">
              <a:buFont typeface="Courier New"/>
              <a:buChar char="o"/>
            </a:pPr>
            <a:r>
              <a:rPr lang="en-US" sz="1900" dirty="0">
                <a:latin typeface="Times New Roman"/>
                <a:ea typeface="Calibri"/>
                <a:cs typeface="Times New Roman"/>
              </a:rPr>
              <a:t>In February, phase one of trial to determine </a:t>
            </a:r>
            <a:r>
              <a:rPr lang="en-US" sz="1900" dirty="0" err="1">
                <a:latin typeface="Times New Roman"/>
                <a:ea typeface="Calibri"/>
                <a:cs typeface="Times New Roman"/>
              </a:rPr>
              <a:t>Tsarnaev’s</a:t>
            </a:r>
            <a:r>
              <a:rPr lang="en-US" sz="1900" dirty="0">
                <a:latin typeface="Times New Roman"/>
                <a:ea typeface="Calibri"/>
                <a:cs typeface="Times New Roman"/>
              </a:rPr>
              <a:t> guilt or innocence began</a:t>
            </a:r>
          </a:p>
          <a:p>
            <a:pPr marL="0" lvl="1" indent="-296408">
              <a:buFont typeface="Courier New"/>
              <a:buChar char="o"/>
            </a:pPr>
            <a:r>
              <a:rPr lang="en-US" sz="1900" dirty="0">
                <a:latin typeface="Times New Roman"/>
                <a:ea typeface="Calibri"/>
                <a:cs typeface="Times New Roman"/>
              </a:rPr>
              <a:t>On April 18</a:t>
            </a:r>
            <a:r>
              <a:rPr lang="en-US" sz="1900" baseline="30000" dirty="0">
                <a:latin typeface="Times New Roman"/>
                <a:ea typeface="Calibri"/>
                <a:cs typeface="Times New Roman"/>
              </a:rPr>
              <a:t>th</a:t>
            </a:r>
            <a:r>
              <a:rPr lang="en-US" sz="1900" dirty="0">
                <a:latin typeface="Times New Roman"/>
                <a:ea typeface="Calibri"/>
                <a:cs typeface="Times New Roman"/>
              </a:rPr>
              <a:t>, the jury convicted </a:t>
            </a:r>
            <a:r>
              <a:rPr lang="en-US" sz="1900" dirty="0" err="1">
                <a:latin typeface="Times New Roman"/>
                <a:ea typeface="Calibri"/>
                <a:cs typeface="Times New Roman"/>
              </a:rPr>
              <a:t>Tsarnaev</a:t>
            </a:r>
            <a:r>
              <a:rPr lang="en-US" sz="1900" dirty="0">
                <a:latin typeface="Times New Roman"/>
                <a:ea typeface="Calibri"/>
                <a:cs typeface="Times New Roman"/>
              </a:rPr>
              <a:t> on all 30 counts.  The trial featured graphic testimony from survivors, victims, and witnesses, physical and electronic evidence, and expert testimony</a:t>
            </a:r>
          </a:p>
          <a:p>
            <a:pPr marL="0" lvl="1" indent="-296408">
              <a:buFont typeface="Courier New"/>
              <a:buChar char="o"/>
            </a:pPr>
            <a:r>
              <a:rPr lang="en-US" sz="1900" dirty="0">
                <a:latin typeface="Times New Roman"/>
                <a:ea typeface="Calibri"/>
                <a:cs typeface="Times New Roman"/>
              </a:rPr>
              <a:t>The same jury then heard arguments in the second phase of the trail to determine </a:t>
            </a:r>
            <a:r>
              <a:rPr lang="en-US" sz="1900" dirty="0" err="1">
                <a:latin typeface="Times New Roman"/>
                <a:ea typeface="Calibri"/>
                <a:cs typeface="Times New Roman"/>
              </a:rPr>
              <a:t>Tsarnaev’s</a:t>
            </a:r>
            <a:r>
              <a:rPr lang="en-US" sz="1900" dirty="0">
                <a:latin typeface="Times New Roman"/>
                <a:ea typeface="Calibri"/>
                <a:cs typeface="Times New Roman"/>
              </a:rPr>
              <a:t> sentence</a:t>
            </a:r>
          </a:p>
          <a:p>
            <a:pPr marL="0" lvl="1" indent="-296408">
              <a:buFont typeface="Courier New"/>
              <a:buChar char="o"/>
            </a:pPr>
            <a:r>
              <a:rPr lang="en-US" sz="1900" dirty="0">
                <a:latin typeface="Times New Roman"/>
                <a:ea typeface="Calibri"/>
                <a:cs typeface="Times New Roman"/>
              </a:rPr>
              <a:t>In May 2015, the jury recommended that </a:t>
            </a:r>
            <a:r>
              <a:rPr lang="en-US" sz="1900" dirty="0" err="1">
                <a:latin typeface="Times New Roman"/>
                <a:ea typeface="Calibri"/>
                <a:cs typeface="Times New Roman"/>
              </a:rPr>
              <a:t>Tsarnaev</a:t>
            </a:r>
            <a:r>
              <a:rPr lang="en-US" sz="1900" dirty="0">
                <a:latin typeface="Times New Roman"/>
                <a:ea typeface="Calibri"/>
                <a:cs typeface="Times New Roman"/>
              </a:rPr>
              <a:t> be sentenced to death </a:t>
            </a:r>
          </a:p>
          <a:p>
            <a:pPr marL="0" lvl="1"/>
            <a:endParaRPr lang="en-US" sz="1900" dirty="0">
              <a:latin typeface="Times New Roman"/>
              <a:ea typeface="Calibri"/>
              <a:cs typeface="Times New Roman"/>
            </a:endParaRPr>
          </a:p>
          <a:p>
            <a:pPr marL="0" lvl="1" indent="-296408">
              <a:buFont typeface="Courier New"/>
              <a:buChar char="o"/>
            </a:pPr>
            <a:r>
              <a:rPr lang="en-US" sz="1900" dirty="0">
                <a:latin typeface="Times New Roman"/>
                <a:ea typeface="Calibri"/>
                <a:cs typeface="Times New Roman"/>
              </a:rPr>
              <a:t>Coordination of the trial involved the numerous law enforcement entities – court, USAO, public defenders, USMS, court security officers, FBI, BPD, Mass State Police, Coast Guard, victim service providers, public information officers, etc… </a:t>
            </a:r>
          </a:p>
          <a:p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728D-1600-467F-97F9-15E7D24DC07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0437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-296408">
              <a:buFont typeface="Courier New"/>
              <a:buChar char="o"/>
            </a:pPr>
            <a:r>
              <a:rPr lang="en-US" sz="1900" dirty="0">
                <a:latin typeface="Times New Roman"/>
                <a:ea typeface="Calibri"/>
                <a:cs typeface="Times New Roman"/>
              </a:rPr>
              <a:t>Unprecedented number of victims and witnesses</a:t>
            </a:r>
          </a:p>
          <a:p>
            <a:pPr marL="0" lvl="1" indent="-296408">
              <a:buFont typeface="Courier New"/>
              <a:buChar char="o"/>
            </a:pPr>
            <a:r>
              <a:rPr lang="en-US" sz="1900" dirty="0">
                <a:latin typeface="Times New Roman"/>
                <a:ea typeface="Calibri"/>
                <a:cs typeface="Times New Roman"/>
              </a:rPr>
              <a:t>As a result, many victim advocacy organizations and service providers came together to provide assistance and support </a:t>
            </a:r>
          </a:p>
          <a:p>
            <a:pPr marL="0" lvl="1" indent="-296408">
              <a:buFont typeface="Courier New"/>
              <a:buChar char="o"/>
            </a:pPr>
            <a:r>
              <a:rPr lang="en-US" sz="1900" dirty="0">
                <a:latin typeface="Times New Roman"/>
                <a:ea typeface="Calibri"/>
                <a:cs typeface="Times New Roman"/>
              </a:rPr>
              <a:t>Incorporating and respecting the needs of the survivors and their families during the trial was challenging </a:t>
            </a:r>
          </a:p>
          <a:p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728D-1600-467F-97F9-15E7D24DC07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01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-296408">
              <a:buFont typeface="Courier New"/>
              <a:buChar char="o"/>
            </a:pPr>
            <a:r>
              <a:rPr lang="en-US" sz="1900" dirty="0">
                <a:latin typeface="Times New Roman"/>
                <a:ea typeface="Calibri"/>
                <a:cs typeface="Times New Roman"/>
              </a:rPr>
              <a:t>Overview of the District of Massachusetts</a:t>
            </a:r>
          </a:p>
          <a:p>
            <a:pPr marL="0" lvl="1" indent="-296408">
              <a:buFont typeface="Courier New"/>
              <a:buChar char="o"/>
            </a:pPr>
            <a:r>
              <a:rPr lang="en-US" sz="1900" dirty="0">
                <a:latin typeface="Times New Roman"/>
                <a:ea typeface="Calibri"/>
                <a:cs typeface="Times New Roman"/>
              </a:rPr>
              <a:t>Background of Patriots’ Day and significance of the Boston Marathon</a:t>
            </a:r>
          </a:p>
          <a:p>
            <a:pPr marL="0" lvl="1" indent="-296408">
              <a:buFont typeface="Courier New"/>
              <a:buChar char="o"/>
            </a:pPr>
            <a:r>
              <a:rPr lang="en-US" sz="1900" dirty="0">
                <a:latin typeface="Times New Roman"/>
                <a:ea typeface="Calibri"/>
                <a:cs typeface="Times New Roman"/>
              </a:rPr>
              <a:t>Timeline and perspective during the week of the bombing</a:t>
            </a:r>
          </a:p>
          <a:p>
            <a:pPr marL="0" lvl="1" indent="-296408">
              <a:buFont typeface="Courier New"/>
              <a:buChar char="o"/>
            </a:pPr>
            <a:r>
              <a:rPr lang="en-US" sz="1900" dirty="0">
                <a:latin typeface="Times New Roman"/>
                <a:ea typeface="Calibri"/>
                <a:cs typeface="Times New Roman"/>
              </a:rPr>
              <a:t>Investigation </a:t>
            </a:r>
          </a:p>
          <a:p>
            <a:pPr marL="0" lvl="1" indent="-296408">
              <a:buFont typeface="Courier New"/>
              <a:buChar char="o"/>
            </a:pPr>
            <a:r>
              <a:rPr lang="en-US" sz="1900" dirty="0">
                <a:latin typeface="Times New Roman"/>
                <a:ea typeface="Calibri"/>
                <a:cs typeface="Times New Roman"/>
              </a:rPr>
              <a:t>Related cases involving criminal conduct by the </a:t>
            </a:r>
            <a:r>
              <a:rPr lang="en-US" sz="1900" dirty="0" err="1">
                <a:latin typeface="Times New Roman"/>
                <a:ea typeface="Calibri"/>
                <a:cs typeface="Times New Roman"/>
              </a:rPr>
              <a:t>Tsarnaev</a:t>
            </a:r>
            <a:r>
              <a:rPr lang="en-US" sz="1900" dirty="0">
                <a:latin typeface="Times New Roman"/>
                <a:ea typeface="Calibri"/>
                <a:cs typeface="Times New Roman"/>
              </a:rPr>
              <a:t> brothers’ friends</a:t>
            </a:r>
          </a:p>
          <a:p>
            <a:pPr marL="0" lvl="1" indent="-296408">
              <a:buFont typeface="Courier New"/>
              <a:buChar char="o"/>
            </a:pPr>
            <a:r>
              <a:rPr lang="en-US" sz="1900" dirty="0">
                <a:latin typeface="Times New Roman"/>
                <a:ea typeface="Calibri"/>
                <a:cs typeface="Times New Roman"/>
              </a:rPr>
              <a:t>Two-phase trial of </a:t>
            </a:r>
            <a:r>
              <a:rPr lang="en-US" sz="1900" dirty="0" err="1">
                <a:latin typeface="Times New Roman"/>
                <a:ea typeface="Calibri"/>
                <a:cs typeface="Times New Roman"/>
              </a:rPr>
              <a:t>Dzhokhar</a:t>
            </a:r>
            <a:r>
              <a:rPr lang="en-US" sz="19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900" dirty="0" err="1">
                <a:latin typeface="Times New Roman"/>
                <a:ea typeface="Calibri"/>
                <a:cs typeface="Times New Roman"/>
              </a:rPr>
              <a:t>Tsarnaev</a:t>
            </a:r>
            <a:endParaRPr lang="en-US" sz="1900" dirty="0">
              <a:latin typeface="Times New Roman"/>
              <a:ea typeface="Calibri"/>
              <a:cs typeface="Times New Roman"/>
            </a:endParaRPr>
          </a:p>
          <a:p>
            <a:pPr marL="0" lvl="1" indent="-296408">
              <a:buFont typeface="Courier New"/>
              <a:buChar char="o"/>
            </a:pPr>
            <a:r>
              <a:rPr lang="en-US" sz="1900" dirty="0">
                <a:latin typeface="Times New Roman"/>
                <a:ea typeface="Calibri"/>
                <a:cs typeface="Times New Roman"/>
              </a:rPr>
              <a:t>Key lessons involving law enforcement protocol, medical response, victim services, etc…</a:t>
            </a:r>
          </a:p>
          <a:p>
            <a:pPr marL="0" lvl="1" indent="-296408">
              <a:buFont typeface="Courier New"/>
              <a:buChar char="o"/>
            </a:pPr>
            <a:r>
              <a:rPr lang="en-US" sz="1900" dirty="0">
                <a:latin typeface="Times New Roman"/>
                <a:ea typeface="Calibri"/>
                <a:cs typeface="Times New Roman"/>
              </a:rPr>
              <a:t>And some final thoughts </a:t>
            </a:r>
          </a:p>
          <a:p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728D-1600-467F-97F9-15E7D24DC0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0437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900" u="sng" dirty="0">
                <a:latin typeface="Times New Roman"/>
                <a:ea typeface="Calibri"/>
                <a:cs typeface="Times New Roman"/>
              </a:rPr>
              <a:t>Collaborative relationships between law enforcement partners are critical </a:t>
            </a:r>
          </a:p>
          <a:p>
            <a:pPr marL="711380" lvl="1" indent="-237127">
              <a:buFont typeface="Wingdings"/>
              <a:buChar char=""/>
            </a:pPr>
            <a:r>
              <a:rPr lang="en-US" sz="1900" dirty="0">
                <a:latin typeface="Times New Roman"/>
                <a:ea typeface="Calibri"/>
                <a:cs typeface="Times New Roman"/>
              </a:rPr>
              <a:t>Long-standing relationships built on mutual trust and respect among law enforcement leaders contributed to join decision-making throughout the week</a:t>
            </a:r>
          </a:p>
          <a:p>
            <a:pPr marL="296408" indent="-296408">
              <a:buFont typeface="Courier New"/>
              <a:buChar char="o"/>
            </a:pPr>
            <a:r>
              <a:rPr lang="en-US" sz="1900" dirty="0">
                <a:latin typeface="Times New Roman"/>
                <a:ea typeface="Calibri"/>
                <a:cs typeface="Times New Roman"/>
              </a:rPr>
              <a:t>The first time you talk with your colleagues should not be during a crisis</a:t>
            </a:r>
          </a:p>
          <a:p>
            <a:pPr marL="296408" indent="-296408">
              <a:buFont typeface="Courier New"/>
              <a:buChar char="o"/>
            </a:pPr>
            <a:r>
              <a:rPr lang="en-US" sz="1900" dirty="0">
                <a:latin typeface="Times New Roman"/>
                <a:ea typeface="Calibri"/>
                <a:cs typeface="Times New Roman"/>
              </a:rPr>
              <a:t>Make a point to meet and work with law enforcement leaders as well as the governor, DAs, and senators.</a:t>
            </a:r>
          </a:p>
          <a:p>
            <a:pPr marL="296408" indent="-296408">
              <a:buFont typeface="Courier New"/>
              <a:buChar char="o"/>
            </a:pPr>
            <a:r>
              <a:rPr lang="en-US" sz="1900" dirty="0">
                <a:latin typeface="Times New Roman"/>
                <a:ea typeface="Calibri"/>
                <a:cs typeface="Times New Roman"/>
              </a:rPr>
              <a:t>Develop professional and personal relationships based on trust and respect for each other’s experience and priorities.</a:t>
            </a:r>
          </a:p>
          <a:p>
            <a:r>
              <a:rPr lang="en-US" sz="1900" dirty="0">
                <a:latin typeface="Times New Roman"/>
                <a:ea typeface="Calibri"/>
                <a:cs typeface="Times New Roman"/>
              </a:rPr>
              <a:t> </a:t>
            </a:r>
          </a:p>
          <a:p>
            <a:r>
              <a:rPr lang="en-US" sz="1900" u="sng" dirty="0">
                <a:latin typeface="Times New Roman"/>
                <a:ea typeface="Calibri"/>
                <a:cs typeface="Times New Roman"/>
              </a:rPr>
              <a:t>Assembling strong teams is essential</a:t>
            </a:r>
            <a:endParaRPr lang="en-US" sz="1900" dirty="0">
              <a:latin typeface="Times New Roman"/>
              <a:ea typeface="Calibri"/>
              <a:cs typeface="Times New Roman"/>
            </a:endParaRPr>
          </a:p>
          <a:p>
            <a:pPr marL="355690" indent="-355690">
              <a:buFont typeface="Symbol"/>
              <a:buChar char=""/>
            </a:pPr>
            <a:r>
              <a:rPr lang="en-US" sz="1900" dirty="0">
                <a:latin typeface="Times New Roman"/>
                <a:ea typeface="Calibri"/>
                <a:cs typeface="Times New Roman"/>
              </a:rPr>
              <a:t>It is important for leaders to be present – go to the scene and/or command post</a:t>
            </a:r>
          </a:p>
          <a:p>
            <a:pPr marL="770662" lvl="1" indent="-296408">
              <a:buFont typeface="Courier New"/>
              <a:buChar char="o"/>
            </a:pPr>
            <a:r>
              <a:rPr lang="en-US" sz="1900" dirty="0">
                <a:latin typeface="Times New Roman"/>
                <a:ea typeface="Calibri"/>
                <a:cs typeface="Times New Roman"/>
              </a:rPr>
              <a:t>We spent nearly the entire week at the command post (Westin Hotel, FBI Headquarters, Watertown)</a:t>
            </a:r>
          </a:p>
          <a:p>
            <a:pPr marL="770662" lvl="1" indent="-296408">
              <a:buFont typeface="Courier New"/>
              <a:buChar char="o"/>
            </a:pPr>
            <a:r>
              <a:rPr lang="en-US" sz="1900" dirty="0">
                <a:latin typeface="Times New Roman"/>
                <a:ea typeface="Calibri"/>
                <a:cs typeface="Times New Roman"/>
              </a:rPr>
              <a:t>Consistent presence and leadership ensures smooth communication among parties and joint decision-making</a:t>
            </a:r>
          </a:p>
          <a:p>
            <a:pPr marL="355690" indent="-355690">
              <a:buFont typeface="Symbol"/>
              <a:buChar char=""/>
            </a:pPr>
            <a:r>
              <a:rPr lang="en-US" sz="1900" dirty="0">
                <a:latin typeface="Times New Roman"/>
                <a:ea typeface="Calibri"/>
                <a:cs typeface="Times New Roman"/>
              </a:rPr>
              <a:t>An experienced and full-time PIO is essential</a:t>
            </a:r>
          </a:p>
          <a:p>
            <a:pPr marL="770662" lvl="1" indent="-296408">
              <a:buFont typeface="Courier New"/>
              <a:buChar char="o"/>
            </a:pPr>
            <a:r>
              <a:rPr lang="en-US" sz="1900" dirty="0">
                <a:latin typeface="Times New Roman"/>
                <a:ea typeface="Calibri"/>
                <a:cs typeface="Times New Roman"/>
              </a:rPr>
              <a:t>During a crisis situation, you rely on a PIO’s ability to control the flow of information; to disseminate a coordinated and consistent message; to keep all parties informed (i.e. DOJ, Washington); and to harness/handle the media</a:t>
            </a:r>
          </a:p>
          <a:p>
            <a:pPr marL="355690" indent="-355690">
              <a:buFont typeface="Symbol"/>
              <a:buChar char=""/>
            </a:pPr>
            <a:r>
              <a:rPr lang="en-US" sz="1900" dirty="0">
                <a:latin typeface="Times New Roman"/>
                <a:ea typeface="Calibri"/>
                <a:cs typeface="Times New Roman"/>
              </a:rPr>
              <a:t>Build a team of the most experienced, practiced staff.</a:t>
            </a:r>
          </a:p>
          <a:p>
            <a:pPr marL="770662" lvl="1" indent="-296408">
              <a:buFont typeface="Courier New"/>
              <a:buChar char="o"/>
            </a:pPr>
            <a:r>
              <a:rPr lang="en-US" sz="1900" dirty="0">
                <a:latin typeface="Times New Roman"/>
                <a:ea typeface="Calibri"/>
                <a:cs typeface="Times New Roman"/>
              </a:rPr>
              <a:t>USA pulled AUSAs from my ATU of course, but also CCU and MCU. </a:t>
            </a:r>
          </a:p>
          <a:p>
            <a:pPr marL="770662" lvl="1" indent="-296408">
              <a:buFont typeface="Courier New"/>
              <a:buChar char="o"/>
            </a:pPr>
            <a:r>
              <a:rPr lang="en-US" sz="1900" dirty="0">
                <a:latin typeface="Times New Roman"/>
                <a:ea typeface="Calibri"/>
                <a:cs typeface="Times New Roman"/>
              </a:rPr>
              <a:t>Be prepared for that team to be equipped with portable equipment and backup. </a:t>
            </a:r>
          </a:p>
          <a:p>
            <a:pPr marL="1185634" lvl="2" indent="-237127">
              <a:buFont typeface="Wingdings"/>
              <a:buChar char=""/>
            </a:pPr>
            <a:r>
              <a:rPr lang="en-US" sz="1900" dirty="0">
                <a:latin typeface="Times New Roman"/>
                <a:ea typeface="Calibri"/>
                <a:cs typeface="Times New Roman"/>
              </a:rPr>
              <a:t>Laptops, chargers, Blackberries with extra batteries</a:t>
            </a:r>
          </a:p>
          <a:p>
            <a:pPr marL="770662" lvl="1" indent="-296408">
              <a:buFont typeface="Courier New"/>
              <a:buChar char="o"/>
            </a:pPr>
            <a:r>
              <a:rPr lang="en-US" sz="1900" dirty="0">
                <a:latin typeface="Times New Roman"/>
                <a:ea typeface="Calibri"/>
                <a:cs typeface="Times New Roman"/>
              </a:rPr>
              <a:t>When phone lines are jammed during emergencies, law enforcement can dial *272 to move to the top of the queue.</a:t>
            </a:r>
          </a:p>
          <a:p>
            <a:r>
              <a:rPr lang="en-US" sz="1900" dirty="0">
                <a:latin typeface="Times New Roman"/>
                <a:ea typeface="Calibri"/>
                <a:cs typeface="Times New Roman"/>
              </a:rPr>
              <a:t> </a:t>
            </a:r>
          </a:p>
          <a:p>
            <a:endParaRPr lang="en-US" sz="1900" dirty="0">
              <a:latin typeface="Times New Roman"/>
              <a:ea typeface="Calibri"/>
              <a:cs typeface="Times New Roman"/>
            </a:endParaRPr>
          </a:p>
          <a:p>
            <a:endParaRPr lang="en-US" sz="1900" dirty="0">
              <a:latin typeface="Times New Roman"/>
              <a:ea typeface="Calibri"/>
              <a:cs typeface="Times New Roman"/>
            </a:endParaRPr>
          </a:p>
          <a:p>
            <a:endParaRPr lang="en-US" sz="1900" dirty="0">
              <a:latin typeface="Times New Roman"/>
              <a:ea typeface="Calibri"/>
              <a:cs typeface="Times New Roman"/>
            </a:endParaRPr>
          </a:p>
          <a:p>
            <a:r>
              <a:rPr lang="en-US" sz="1900" u="sng" dirty="0">
                <a:latin typeface="Times New Roman"/>
                <a:ea typeface="Calibri"/>
                <a:cs typeface="Times New Roman"/>
              </a:rPr>
              <a:t>Handling the media onslaught is challenging</a:t>
            </a:r>
            <a:endParaRPr lang="en-US" sz="1900" dirty="0">
              <a:latin typeface="Times New Roman"/>
              <a:ea typeface="Calibri"/>
              <a:cs typeface="Times New Roman"/>
            </a:endParaRPr>
          </a:p>
          <a:p>
            <a:pPr marL="355690" indent="-355690">
              <a:buFont typeface="Symbol"/>
              <a:buChar char=""/>
            </a:pPr>
            <a:r>
              <a:rPr lang="en-US" sz="1900" dirty="0">
                <a:latin typeface="Times New Roman"/>
                <a:ea typeface="Calibri"/>
                <a:cs typeface="Times New Roman"/>
              </a:rPr>
              <a:t>The 24/7 media circuit demands information instantaneously and consistently, especially as a crisis is unfolding.</a:t>
            </a:r>
          </a:p>
          <a:p>
            <a:pPr marL="355690" indent="-355690">
              <a:buFont typeface="Symbol"/>
              <a:buChar char=""/>
            </a:pPr>
            <a:r>
              <a:rPr lang="en-US" sz="1900" dirty="0">
                <a:latin typeface="Times New Roman"/>
                <a:ea typeface="Calibri"/>
                <a:cs typeface="Times New Roman"/>
              </a:rPr>
              <a:t>The Joint Information Center (JIC) was established and staffed by the USAO and FBI.</a:t>
            </a:r>
          </a:p>
          <a:p>
            <a:pPr marL="770662" lvl="1" indent="-296408">
              <a:buFont typeface="Courier New"/>
              <a:buChar char="o"/>
            </a:pPr>
            <a:r>
              <a:rPr lang="en-US" sz="1900" dirty="0">
                <a:latin typeface="Times New Roman"/>
                <a:ea typeface="Calibri"/>
                <a:cs typeface="Times New Roman"/>
              </a:rPr>
              <a:t>Vetted all media inquiries and ensured a consistent, unified message.</a:t>
            </a:r>
          </a:p>
          <a:p>
            <a:pPr marL="770662" lvl="1" indent="-296408">
              <a:buFont typeface="Courier New"/>
              <a:buChar char="o"/>
            </a:pPr>
            <a:r>
              <a:rPr lang="en-US" sz="1900" dirty="0">
                <a:latin typeface="Times New Roman"/>
                <a:ea typeface="Calibri"/>
                <a:cs typeface="Times New Roman"/>
              </a:rPr>
              <a:t>Consider logistics of assembling a JIC: location, resources, personnel staffing, management, etc… </a:t>
            </a:r>
          </a:p>
          <a:p>
            <a:pPr marL="355690" indent="-355690">
              <a:buFont typeface="Symbol"/>
              <a:buChar char=""/>
            </a:pPr>
            <a:r>
              <a:rPr lang="en-US" sz="1900" dirty="0">
                <a:latin typeface="Times New Roman"/>
                <a:ea typeface="Calibri"/>
                <a:cs typeface="Times New Roman"/>
              </a:rPr>
              <a:t>Balancing the integrity of the investigation with the public’s right to be informed is a constant ebb and flow.</a:t>
            </a:r>
          </a:p>
          <a:p>
            <a:pPr marL="770662" lvl="1" indent="-296408">
              <a:buFont typeface="Courier New"/>
              <a:buChar char="o"/>
            </a:pPr>
            <a:r>
              <a:rPr lang="en-US" sz="1900" dirty="0">
                <a:latin typeface="Times New Roman"/>
                <a:ea typeface="Calibri"/>
                <a:cs typeface="Times New Roman"/>
              </a:rPr>
              <a:t>Leaders must be able to make decisions – and stand by them – as to what information is released and when.</a:t>
            </a:r>
          </a:p>
          <a:p>
            <a:pPr marL="770662" lvl="1" indent="-296408">
              <a:buFont typeface="Courier New"/>
              <a:buChar char="o"/>
            </a:pPr>
            <a:r>
              <a:rPr lang="en-US" sz="1900" dirty="0">
                <a:latin typeface="Times New Roman"/>
                <a:ea typeface="Calibri"/>
                <a:cs typeface="Times New Roman"/>
              </a:rPr>
              <a:t>Do not assume that the media will not get a hold of sensitive information.</a:t>
            </a:r>
          </a:p>
          <a:p>
            <a:pPr marL="355690" indent="-355690">
              <a:buFont typeface="Symbol"/>
              <a:buChar char=""/>
            </a:pPr>
            <a:r>
              <a:rPr lang="en-US" sz="1900" dirty="0">
                <a:latin typeface="Times New Roman"/>
                <a:ea typeface="Calibri"/>
                <a:cs typeface="Times New Roman"/>
              </a:rPr>
              <a:t>Inaccurate information and leaks can have serious consequences.</a:t>
            </a:r>
          </a:p>
          <a:p>
            <a:pPr marL="770662" lvl="1" indent="-296408">
              <a:buFont typeface="Courier New"/>
              <a:buChar char="o"/>
            </a:pPr>
            <a:r>
              <a:rPr lang="en-US" sz="1900" dirty="0">
                <a:latin typeface="Times New Roman"/>
                <a:ea typeface="Calibri"/>
                <a:cs typeface="Times New Roman"/>
              </a:rPr>
              <a:t>Supposed “suspects” and leads flooded the web in the wake of the bombing.</a:t>
            </a:r>
          </a:p>
          <a:p>
            <a:pPr marL="770662" lvl="1" indent="-296408">
              <a:buFont typeface="Courier New"/>
              <a:buChar char="o"/>
            </a:pPr>
            <a:r>
              <a:rPr lang="en-US" sz="1900" dirty="0">
                <a:latin typeface="Times New Roman"/>
                <a:ea typeface="Calibri"/>
                <a:cs typeface="Times New Roman"/>
              </a:rPr>
              <a:t>PIOs only corrected misinformation when it affected public safety or individuals’ reputation.  PIOs did not get trapped in “you’re right”, “you’re wrong” with reporters.</a:t>
            </a:r>
          </a:p>
          <a:p>
            <a:pPr marL="770662" lvl="1" indent="-296408">
              <a:buFont typeface="Courier New"/>
              <a:buChar char="o"/>
            </a:pPr>
            <a:r>
              <a:rPr lang="en-US" sz="1900" dirty="0">
                <a:latin typeface="Times New Roman"/>
                <a:ea typeface="Calibri"/>
                <a:cs typeface="Times New Roman"/>
              </a:rPr>
              <a:t>Leaked information was very disheartening</a:t>
            </a:r>
          </a:p>
          <a:p>
            <a:pPr marL="474254" lvl="1"/>
            <a:endParaRPr lang="en-US" sz="1900" dirty="0">
              <a:latin typeface="Times New Roman"/>
              <a:ea typeface="Calibri"/>
              <a:cs typeface="Times New Roman"/>
            </a:endParaRPr>
          </a:p>
          <a:p>
            <a:pPr marL="474254" lvl="1"/>
            <a:endParaRPr lang="en-US" sz="1900" dirty="0">
              <a:latin typeface="Times New Roman"/>
              <a:ea typeface="Calibri"/>
              <a:cs typeface="Times New Roman"/>
            </a:endParaRPr>
          </a:p>
          <a:p>
            <a:pPr marL="355690" indent="-355690">
              <a:buFont typeface="Symbol"/>
              <a:buChar char=""/>
            </a:pPr>
            <a:r>
              <a:rPr lang="en-US" sz="1900" dirty="0">
                <a:latin typeface="Times New Roman"/>
                <a:ea typeface="Calibri"/>
                <a:cs typeface="Times New Roman"/>
              </a:rPr>
              <a:t>Do not underestimate the power of social media</a:t>
            </a:r>
          </a:p>
          <a:p>
            <a:pPr marL="770662" lvl="1" indent="-296408">
              <a:buFont typeface="Courier New"/>
              <a:buChar char="o"/>
            </a:pPr>
            <a:r>
              <a:rPr lang="en-US" sz="1900" dirty="0">
                <a:latin typeface="Times New Roman"/>
                <a:ea typeface="Calibri"/>
                <a:cs typeface="Times New Roman"/>
              </a:rPr>
              <a:t>Without a doubt, social media has changed the game and we have to learn to embrace it rather than avoid it.</a:t>
            </a:r>
          </a:p>
          <a:p>
            <a:pPr marL="770662" lvl="1" indent="-296408">
              <a:buFont typeface="Courier New"/>
              <a:buChar char="o"/>
            </a:pPr>
            <a:r>
              <a:rPr lang="en-US" sz="1900" dirty="0">
                <a:latin typeface="Times New Roman"/>
                <a:ea typeface="Calibri"/>
                <a:cs typeface="Times New Roman"/>
              </a:rPr>
              <a:t>We used Twitter to disseminate information quickly. </a:t>
            </a:r>
          </a:p>
          <a:p>
            <a:pPr marL="770662" lvl="1" indent="-296408">
              <a:buFont typeface="Courier New"/>
              <a:buChar char="o"/>
            </a:pPr>
            <a:r>
              <a:rPr lang="en-US" sz="1900" dirty="0">
                <a:latin typeface="Times New Roman"/>
                <a:ea typeface="Calibri"/>
                <a:cs typeface="Times New Roman"/>
              </a:rPr>
              <a:t>In addition to monitoring news stations, we also closely monitored Twitter.</a:t>
            </a:r>
          </a:p>
          <a:p>
            <a:r>
              <a:rPr lang="en-US" sz="1900" dirty="0">
                <a:latin typeface="Times New Roman"/>
                <a:ea typeface="Calibri"/>
                <a:cs typeface="Times New Roman"/>
              </a:rPr>
              <a:t> </a:t>
            </a:r>
          </a:p>
          <a:p>
            <a:r>
              <a:rPr lang="en-US" sz="1900" u="sng" dirty="0">
                <a:latin typeface="Times New Roman"/>
                <a:ea typeface="Calibri"/>
                <a:cs typeface="Times New Roman"/>
              </a:rPr>
              <a:t>Provide immediate and long-term victim assistance</a:t>
            </a:r>
            <a:endParaRPr lang="en-US" sz="1900" dirty="0">
              <a:latin typeface="Times New Roman"/>
              <a:ea typeface="Calibri"/>
              <a:cs typeface="Times New Roman"/>
            </a:endParaRPr>
          </a:p>
          <a:p>
            <a:pPr marL="355690" indent="-355690">
              <a:buFont typeface="Symbol"/>
              <a:buChar char=""/>
            </a:pPr>
            <a:r>
              <a:rPr lang="en-US" sz="1900" dirty="0">
                <a:latin typeface="Times New Roman"/>
                <a:ea typeface="Calibri"/>
                <a:cs typeface="Times New Roman"/>
              </a:rPr>
              <a:t>Immediately mobilize victim-witness staff from all federal law enforcement agencies and reach out to secure regional and national resources.</a:t>
            </a:r>
          </a:p>
          <a:p>
            <a:pPr marL="355690" indent="-355690">
              <a:buFont typeface="Symbol"/>
              <a:buChar char=""/>
            </a:pPr>
            <a:r>
              <a:rPr lang="en-US" sz="1900" dirty="0">
                <a:latin typeface="Times New Roman"/>
                <a:ea typeface="Calibri"/>
                <a:cs typeface="Times New Roman"/>
              </a:rPr>
              <a:t>In such a large-scale incident, identifying victims and reuniting them with family as soon as possible is critical.</a:t>
            </a:r>
          </a:p>
          <a:p>
            <a:pPr marL="770662" lvl="1" indent="-296408">
              <a:buFont typeface="Courier New"/>
              <a:buChar char="o"/>
            </a:pPr>
            <a:r>
              <a:rPr lang="en-US" sz="1900" dirty="0">
                <a:latin typeface="Times New Roman"/>
                <a:ea typeface="Calibri"/>
                <a:cs typeface="Times New Roman"/>
              </a:rPr>
              <a:t>Victims were transported to hospitals all over the city.  </a:t>
            </a:r>
          </a:p>
          <a:p>
            <a:pPr marL="355690" indent="-355690">
              <a:buFont typeface="Symbol"/>
              <a:buChar char=""/>
            </a:pPr>
            <a:r>
              <a:rPr lang="en-US" sz="1900" dirty="0">
                <a:latin typeface="Times New Roman"/>
                <a:ea typeface="Calibri"/>
                <a:cs typeface="Times New Roman"/>
              </a:rPr>
              <a:t>Once victims were identified, providing information and assistance to victims and families was a priority. </a:t>
            </a:r>
          </a:p>
          <a:p>
            <a:pPr marL="770662" lvl="1" indent="-296408">
              <a:buFont typeface="Courier New"/>
              <a:buChar char="o"/>
            </a:pPr>
            <a:r>
              <a:rPr lang="en-US" sz="1900" dirty="0">
                <a:latin typeface="Times New Roman"/>
                <a:ea typeface="Calibri"/>
                <a:cs typeface="Times New Roman"/>
              </a:rPr>
              <a:t>The Family Assistance Center (FAC) was established.  It was one-stop-shopping staffed with representatives from state victim service organizations, non-profits, the FBI and USAO.  Victims were able to get help and information.</a:t>
            </a:r>
          </a:p>
          <a:p>
            <a:r>
              <a:rPr lang="en-US" sz="1900" dirty="0">
                <a:latin typeface="Times New Roman"/>
                <a:ea typeface="Calibri"/>
                <a:cs typeface="Times New Roman"/>
              </a:rPr>
              <a:t> </a:t>
            </a:r>
          </a:p>
          <a:p>
            <a:endParaRPr lang="en-US" sz="1900" dirty="0">
              <a:latin typeface="Times New Roman"/>
              <a:ea typeface="Calibri"/>
              <a:cs typeface="Times New Roman"/>
            </a:endParaRPr>
          </a:p>
          <a:p>
            <a:endParaRPr lang="en-US" sz="1900" dirty="0">
              <a:latin typeface="Times New Roman"/>
              <a:ea typeface="Calibri"/>
              <a:cs typeface="Times New Roman"/>
            </a:endParaRPr>
          </a:p>
          <a:p>
            <a:r>
              <a:rPr lang="en-US" sz="1900" u="sng" dirty="0">
                <a:latin typeface="Times New Roman"/>
                <a:ea typeface="Calibri"/>
                <a:cs typeface="Times New Roman"/>
              </a:rPr>
              <a:t>Unexpected challenges will inevitably arise</a:t>
            </a:r>
            <a:endParaRPr lang="en-US" sz="1900" dirty="0">
              <a:latin typeface="Times New Roman"/>
              <a:ea typeface="Calibri"/>
              <a:cs typeface="Times New Roman"/>
            </a:endParaRPr>
          </a:p>
          <a:p>
            <a:pPr marL="355690" indent="-355690">
              <a:buFont typeface="Symbol"/>
              <a:buChar char=""/>
            </a:pPr>
            <a:r>
              <a:rPr lang="en-US" sz="1900" dirty="0">
                <a:latin typeface="Times New Roman"/>
                <a:ea typeface="Calibri"/>
                <a:cs typeface="Times New Roman"/>
              </a:rPr>
              <a:t>Example: One local law enforcement agency tweeted that someone related to the case, </a:t>
            </a:r>
            <a:r>
              <a:rPr lang="en-US" sz="1900" dirty="0" err="1">
                <a:latin typeface="Times New Roman"/>
                <a:ea typeface="Calibri"/>
                <a:cs typeface="Times New Roman"/>
              </a:rPr>
              <a:t>Robel</a:t>
            </a:r>
            <a:r>
              <a:rPr lang="en-US" sz="19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900" dirty="0" err="1">
                <a:latin typeface="Times New Roman"/>
                <a:ea typeface="Calibri"/>
                <a:cs typeface="Times New Roman"/>
              </a:rPr>
              <a:t>Phillipos</a:t>
            </a:r>
            <a:r>
              <a:rPr lang="en-US" sz="1900" dirty="0">
                <a:latin typeface="Times New Roman"/>
                <a:ea typeface="Calibri"/>
                <a:cs typeface="Times New Roman"/>
              </a:rPr>
              <a:t>, was in custody while agents were literally approaching his door.  That presented an immediate safety issue for those agents.</a:t>
            </a:r>
          </a:p>
          <a:p>
            <a:pPr marL="355690" indent="-355690">
              <a:buFont typeface="Symbol"/>
              <a:buChar char=""/>
            </a:pPr>
            <a:r>
              <a:rPr lang="en-US" sz="1900" dirty="0">
                <a:latin typeface="Times New Roman"/>
                <a:ea typeface="Calibri"/>
                <a:cs typeface="Times New Roman"/>
              </a:rPr>
              <a:t>Example: The families were upset that the alleged suspect was being treated in the same hospital where victims were also staying.</a:t>
            </a:r>
          </a:p>
          <a:p>
            <a:r>
              <a:rPr lang="en-US" sz="1900" dirty="0">
                <a:latin typeface="Times New Roman"/>
                <a:ea typeface="Calibri"/>
                <a:cs typeface="Times New Roman"/>
              </a:rPr>
              <a:t> </a:t>
            </a:r>
          </a:p>
          <a:p>
            <a:r>
              <a:rPr lang="en-US" sz="1900" u="sng" dirty="0">
                <a:latin typeface="Times New Roman"/>
                <a:ea typeface="Calibri"/>
                <a:cs typeface="Times New Roman"/>
              </a:rPr>
              <a:t>The crisis does not end when the suspect is captured</a:t>
            </a:r>
            <a:endParaRPr lang="en-US" sz="1900" dirty="0">
              <a:latin typeface="Times New Roman"/>
              <a:ea typeface="Calibri"/>
              <a:cs typeface="Times New Roman"/>
            </a:endParaRPr>
          </a:p>
          <a:p>
            <a:pPr marL="355690" indent="-355690">
              <a:buFont typeface="Symbol"/>
              <a:buChar char=""/>
            </a:pPr>
            <a:r>
              <a:rPr lang="en-US" sz="1900" dirty="0">
                <a:latin typeface="Times New Roman"/>
                <a:ea typeface="Calibri"/>
                <a:cs typeface="Times New Roman"/>
              </a:rPr>
              <a:t>In the immediate aftermath of a crisis, there is still significant work: continued investigation and analysis, tangential investigations, scene clean-up and re-opening, return of personal affects, enhanced security presence, etc…</a:t>
            </a:r>
          </a:p>
          <a:p>
            <a:pPr marL="355690" indent="-355690">
              <a:buFont typeface="Symbol"/>
              <a:buChar char=""/>
            </a:pPr>
            <a:r>
              <a:rPr lang="en-US" sz="1900" dirty="0">
                <a:latin typeface="Times New Roman"/>
                <a:ea typeface="Calibri"/>
                <a:cs typeface="Times New Roman"/>
              </a:rPr>
              <a:t>Over time these dwindle and are replaced by longer-term objectives: development of criminal case, ongoing victim-care, Congressional inquiries, rebuilding and reclaiming of city, etc…  </a:t>
            </a:r>
          </a:p>
          <a:p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728D-1600-467F-97F9-15E7D24DC07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2857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7127" indent="-237127">
              <a:buFont typeface="+mj-lt"/>
              <a:buAutoNum type="arabicPeriod"/>
            </a:pPr>
            <a:r>
              <a:rPr lang="en-US" sz="1900" dirty="0"/>
              <a:t>Leaders need to be present</a:t>
            </a:r>
          </a:p>
          <a:p>
            <a:pPr marL="237127" indent="-237127">
              <a:buFont typeface="+mj-lt"/>
              <a:buAutoNum type="arabicPeriod"/>
            </a:pPr>
            <a:r>
              <a:rPr lang="en-US" sz="1900" dirty="0"/>
              <a:t>Law enforcement collaboration is crucial</a:t>
            </a:r>
          </a:p>
          <a:p>
            <a:pPr marL="237127" indent="-237127">
              <a:buFont typeface="+mj-lt"/>
              <a:buAutoNum type="arabicPeriod"/>
            </a:pPr>
            <a:r>
              <a:rPr lang="en-US" sz="1900" dirty="0"/>
              <a:t>Have a plan in place now</a:t>
            </a:r>
          </a:p>
          <a:p>
            <a:pPr marL="237127" indent="-237127">
              <a:buFont typeface="+mj-lt"/>
              <a:buAutoNum type="arabicPeriod"/>
            </a:pPr>
            <a:r>
              <a:rPr lang="en-US" sz="1900" dirty="0"/>
              <a:t>Understand you can’t control everything</a:t>
            </a:r>
          </a:p>
          <a:p>
            <a:pPr marL="237127" indent="-237127">
              <a:buFont typeface="+mj-lt"/>
              <a:buAutoNum type="arabicPeriod"/>
            </a:pPr>
            <a:r>
              <a:rPr lang="en-US" sz="1900" dirty="0"/>
              <a:t>Take care of your people </a:t>
            </a:r>
          </a:p>
          <a:p>
            <a:pPr marL="474254" lvl="1"/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728D-1600-467F-97F9-15E7D24DC07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476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-296408">
              <a:buFont typeface="Courier New"/>
              <a:buChar char="o"/>
            </a:pPr>
            <a:r>
              <a:rPr lang="en-US" sz="1900" dirty="0">
                <a:latin typeface="Times New Roman"/>
                <a:ea typeface="Calibri"/>
                <a:cs typeface="Times New Roman"/>
              </a:rPr>
              <a:t>U.S. Attorney</a:t>
            </a:r>
          </a:p>
          <a:p>
            <a:pPr marL="474254" lvl="3" indent="-237127">
              <a:buFont typeface="Wingdings"/>
              <a:buChar char=""/>
            </a:pPr>
            <a:r>
              <a:rPr lang="en-US" sz="1900" dirty="0">
                <a:latin typeface="Times New Roman"/>
                <a:ea typeface="Calibri"/>
                <a:cs typeface="Times New Roman"/>
              </a:rPr>
              <a:t>USA since 2009</a:t>
            </a:r>
          </a:p>
          <a:p>
            <a:pPr marL="474254" lvl="3" indent="-237127">
              <a:buFont typeface="Wingdings"/>
              <a:buChar char=""/>
            </a:pPr>
            <a:r>
              <a:rPr lang="en-US" sz="1900" dirty="0">
                <a:latin typeface="Times New Roman"/>
                <a:ea typeface="Calibri"/>
                <a:cs typeface="Times New Roman"/>
              </a:rPr>
              <a:t>USAO is headquartered at Moakley Courthouse in Boston</a:t>
            </a:r>
          </a:p>
          <a:p>
            <a:pPr marL="474254" lvl="3" indent="-237127">
              <a:buFont typeface="Wingdings"/>
              <a:buChar char=""/>
            </a:pPr>
            <a:r>
              <a:rPr lang="en-US" sz="1900" dirty="0">
                <a:latin typeface="Times New Roman"/>
                <a:ea typeface="Calibri"/>
                <a:cs typeface="Times New Roman"/>
              </a:rPr>
              <a:t>D-MA is an extra-large district known for its robust prosecution of public corruption cases (State Speaker of the House and several other high-ranking state legislators, Mass Probation Dept.), organized crime (Whitey </a:t>
            </a:r>
            <a:r>
              <a:rPr lang="en-US" sz="1900" dirty="0" err="1">
                <a:latin typeface="Times New Roman"/>
                <a:ea typeface="Calibri"/>
                <a:cs typeface="Times New Roman"/>
              </a:rPr>
              <a:t>Bulger</a:t>
            </a:r>
            <a:r>
              <a:rPr lang="en-US" sz="1900" dirty="0">
                <a:latin typeface="Times New Roman"/>
                <a:ea typeface="Calibri"/>
                <a:cs typeface="Times New Roman"/>
              </a:rPr>
              <a:t>), health care fraud (GSK, J&amp;J, NECC), and national security cases (Tarek </a:t>
            </a:r>
            <a:r>
              <a:rPr lang="en-US" sz="1900" dirty="0" err="1">
                <a:latin typeface="Times New Roman"/>
                <a:ea typeface="Calibri"/>
                <a:cs typeface="Times New Roman"/>
              </a:rPr>
              <a:t>Mehanna</a:t>
            </a:r>
            <a:r>
              <a:rPr lang="en-US" sz="1900" dirty="0">
                <a:latin typeface="Times New Roman"/>
                <a:ea typeface="Calibri"/>
                <a:cs typeface="Times New Roman"/>
              </a:rPr>
              <a:t>, Richard Reid, Boston Marathon)</a:t>
            </a:r>
          </a:p>
          <a:p>
            <a:pPr marL="0" lvl="1" indent="-296408">
              <a:buFont typeface="Courier New"/>
              <a:buChar char="o"/>
            </a:pPr>
            <a:r>
              <a:rPr lang="en-US" sz="1900" dirty="0">
                <a:latin typeface="Times New Roman"/>
                <a:ea typeface="Calibri"/>
                <a:cs typeface="Times New Roman"/>
              </a:rPr>
              <a:t>FBI</a:t>
            </a:r>
          </a:p>
          <a:p>
            <a:pPr marL="474254" lvl="3" indent="-237127">
              <a:buFont typeface="Wingdings"/>
              <a:buChar char=""/>
            </a:pPr>
            <a:r>
              <a:rPr lang="en-US" sz="1900" dirty="0">
                <a:latin typeface="Times New Roman"/>
                <a:ea typeface="Calibri"/>
                <a:cs typeface="Times New Roman"/>
              </a:rPr>
              <a:t>SAC from July 2010 – July 2013</a:t>
            </a:r>
          </a:p>
          <a:p>
            <a:pPr marL="474254" lvl="3" indent="-237127">
              <a:buFont typeface="Wingdings"/>
              <a:buChar char=""/>
            </a:pPr>
            <a:r>
              <a:rPr lang="en-US" sz="1900" dirty="0">
                <a:latin typeface="Times New Roman"/>
                <a:ea typeface="Calibri"/>
                <a:cs typeface="Times New Roman"/>
              </a:rPr>
              <a:t>Field office covers all six New England states</a:t>
            </a:r>
          </a:p>
          <a:p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728D-1600-467F-97F9-15E7D24DC0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472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4851" lvl="1" indent="-296408">
              <a:buFont typeface="Courier New"/>
              <a:buChar char="o"/>
            </a:pPr>
            <a:r>
              <a:rPr lang="en-US" sz="1900" dirty="0">
                <a:latin typeface="Times New Roman"/>
                <a:ea typeface="Calibri"/>
                <a:cs typeface="Times New Roman"/>
              </a:rPr>
              <a:t>Massachusetts Holiday – engrained in culture</a:t>
            </a:r>
          </a:p>
          <a:p>
            <a:pPr marL="94851" lvl="1" indent="-296408">
              <a:buFont typeface="Courier New"/>
              <a:buChar char="o"/>
            </a:pPr>
            <a:r>
              <a:rPr lang="en-US" sz="1900" dirty="0">
                <a:latin typeface="Times New Roman"/>
                <a:ea typeface="Calibri"/>
                <a:cs typeface="Times New Roman"/>
              </a:rPr>
              <a:t>One of the most prestigious marathons – draws runners, spectators and media from all over the world</a:t>
            </a:r>
          </a:p>
          <a:p>
            <a:pPr marL="94851" lvl="1" indent="-296408">
              <a:buFont typeface="Courier New"/>
              <a:buChar char="o"/>
            </a:pPr>
            <a:r>
              <a:rPr lang="en-US" sz="1900" dirty="0">
                <a:latin typeface="Times New Roman"/>
                <a:ea typeface="Calibri"/>
                <a:cs typeface="Times New Roman"/>
              </a:rPr>
              <a:t>~Half a million spectators along the 26.2 mile route and 100 credentialed media outlets </a:t>
            </a:r>
          </a:p>
          <a:p>
            <a:pPr marL="94851" lvl="1" indent="-296408">
              <a:buFont typeface="Courier New"/>
              <a:buChar char="o"/>
            </a:pPr>
            <a:r>
              <a:rPr lang="en-US" sz="1900" dirty="0">
                <a:latin typeface="Times New Roman"/>
                <a:ea typeface="Calibri"/>
                <a:cs typeface="Times New Roman"/>
              </a:rPr>
              <a:t>Simultaneous Red Sox game at Fenway Park</a:t>
            </a:r>
          </a:p>
          <a:p>
            <a:pPr marL="94851"/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728D-1600-467F-97F9-15E7D24DC0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636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-296408">
              <a:buFont typeface="Courier New"/>
              <a:buChar char="o"/>
            </a:pPr>
            <a:r>
              <a:rPr lang="en-US" sz="1900" dirty="0">
                <a:latin typeface="Times New Roman"/>
                <a:ea typeface="Calibri"/>
                <a:cs typeface="Times New Roman"/>
              </a:rPr>
              <a:t>Two bombs explode near the finish line of the Marathon on Beacon Street at 2:49 pm</a:t>
            </a:r>
          </a:p>
          <a:p>
            <a:pPr marL="474254" lvl="3" indent="-237127">
              <a:buFont typeface="Wingdings"/>
              <a:buChar char=""/>
            </a:pPr>
            <a:r>
              <a:rPr lang="en-US" sz="1900" dirty="0">
                <a:latin typeface="Times New Roman"/>
                <a:ea typeface="Calibri"/>
                <a:cs typeface="Times New Roman"/>
              </a:rPr>
              <a:t>News of bombings was nearly instantaneous due to presence of media</a:t>
            </a:r>
          </a:p>
          <a:p>
            <a:pPr marL="0" lvl="1" indent="-296408">
              <a:buFont typeface="Courier New"/>
              <a:buChar char="o"/>
            </a:pPr>
            <a:r>
              <a:rPr lang="en-US" sz="1900" dirty="0">
                <a:latin typeface="Times New Roman"/>
                <a:ea typeface="Calibri"/>
                <a:cs typeface="Times New Roman"/>
              </a:rPr>
              <a:t>Emergency response</a:t>
            </a:r>
          </a:p>
          <a:p>
            <a:pPr marL="474254" lvl="3" indent="-237127">
              <a:buFont typeface="Wingdings"/>
              <a:buChar char=""/>
            </a:pPr>
            <a:r>
              <a:rPr lang="en-US" sz="1900" dirty="0">
                <a:latin typeface="Times New Roman"/>
                <a:ea typeface="Calibri"/>
                <a:cs typeface="Times New Roman"/>
              </a:rPr>
              <a:t>Injured transferred to hospitals around Boston</a:t>
            </a:r>
          </a:p>
          <a:p>
            <a:pPr marL="0" lvl="1" indent="-296408">
              <a:buFont typeface="Courier New"/>
              <a:buChar char="o"/>
            </a:pPr>
            <a:r>
              <a:rPr lang="en-US" sz="1900" dirty="0">
                <a:latin typeface="Times New Roman"/>
                <a:ea typeface="Calibri"/>
                <a:cs typeface="Times New Roman"/>
              </a:rPr>
              <a:t>Law enforcement meets at Westin Hotel in Copley Square</a:t>
            </a:r>
          </a:p>
          <a:p>
            <a:pPr marL="0" lvl="1" indent="-296408">
              <a:buFont typeface="Courier New"/>
              <a:buChar char="o"/>
            </a:pPr>
            <a:r>
              <a:rPr lang="en-US" sz="1900" dirty="0">
                <a:latin typeface="Times New Roman"/>
                <a:ea typeface="Calibri"/>
                <a:cs typeface="Times New Roman"/>
              </a:rPr>
              <a:t>Securing the city </a:t>
            </a:r>
          </a:p>
          <a:p>
            <a:pPr marL="474254" lvl="3" indent="-237127">
              <a:buFont typeface="Wingdings"/>
              <a:buChar char=""/>
            </a:pPr>
            <a:r>
              <a:rPr lang="en-US" sz="1900" dirty="0">
                <a:latin typeface="Times New Roman"/>
                <a:ea typeface="Calibri"/>
                <a:cs typeface="Times New Roman"/>
              </a:rPr>
              <a:t>Reports of pipe bombs/explosions at other locations contributed to uncertainty </a:t>
            </a:r>
          </a:p>
          <a:p>
            <a:pPr marL="948507" lvl="5" indent="-237127">
              <a:buFont typeface="Symbol"/>
              <a:buChar char=""/>
            </a:pPr>
            <a:r>
              <a:rPr lang="en-US" sz="1900" dirty="0">
                <a:latin typeface="Times New Roman"/>
                <a:ea typeface="Calibri"/>
                <a:cs typeface="Times New Roman"/>
              </a:rPr>
              <a:t>Electrical fire at JFK Library </a:t>
            </a:r>
          </a:p>
          <a:p>
            <a:pPr marL="474254" lvl="3" indent="-237127">
              <a:buFont typeface="Wingdings"/>
              <a:buChar char=""/>
            </a:pPr>
            <a:r>
              <a:rPr lang="en-US" sz="1900" dirty="0">
                <a:latin typeface="Times New Roman"/>
                <a:ea typeface="Calibri"/>
                <a:cs typeface="Times New Roman"/>
              </a:rPr>
              <a:t>So many unknowns – were there more bombs in the city? In other cities?</a:t>
            </a:r>
          </a:p>
          <a:p>
            <a:pPr marL="0" lvl="1" indent="-296408">
              <a:buFont typeface="Courier New"/>
              <a:buChar char="o"/>
            </a:pPr>
            <a:r>
              <a:rPr lang="en-US" sz="1900" dirty="0">
                <a:latin typeface="Times New Roman"/>
                <a:ea typeface="Calibri"/>
                <a:cs typeface="Times New Roman"/>
              </a:rPr>
              <a:t>Launch of investigation by law enforcement – all hands on deck</a:t>
            </a:r>
          </a:p>
          <a:p>
            <a:pPr marL="0" lvl="1" indent="-296408">
              <a:buFont typeface="Courier New"/>
              <a:buChar char="o"/>
            </a:pPr>
            <a:r>
              <a:rPr lang="en-US" sz="1900" dirty="0">
                <a:latin typeface="Times New Roman"/>
                <a:ea typeface="Calibri"/>
                <a:cs typeface="Times New Roman"/>
              </a:rPr>
              <a:t>In office (staffing meeting), then headed to command post</a:t>
            </a:r>
          </a:p>
          <a:p>
            <a:pPr marL="0" lvl="1" indent="-296408">
              <a:buFont typeface="Courier New"/>
              <a:buChar char="o"/>
            </a:pPr>
            <a:r>
              <a:rPr lang="en-US" sz="1900" dirty="0">
                <a:latin typeface="Times New Roman"/>
                <a:ea typeface="Calibri"/>
                <a:cs typeface="Times New Roman"/>
              </a:rPr>
              <a:t>Rick immediately responded to scene. Call from Commissioner Davis (BPD)</a:t>
            </a:r>
          </a:p>
          <a:p>
            <a:pPr marL="0" lvl="1" indent="-296408">
              <a:buFont typeface="Courier New"/>
              <a:buChar char="o"/>
            </a:pPr>
            <a:r>
              <a:rPr lang="en-US" sz="1900" dirty="0">
                <a:latin typeface="Times New Roman"/>
                <a:ea typeface="Calibri"/>
                <a:cs typeface="Times New Roman"/>
              </a:rPr>
              <a:t>Press conference at 4:50 pm</a:t>
            </a:r>
          </a:p>
          <a:p>
            <a:pPr marL="474254" lvl="3" indent="-237127">
              <a:buFont typeface="Wingdings"/>
              <a:buChar char=""/>
            </a:pPr>
            <a:r>
              <a:rPr lang="en-US" sz="1900" dirty="0">
                <a:latin typeface="Times New Roman"/>
                <a:ea typeface="Calibri"/>
                <a:cs typeface="Times New Roman"/>
              </a:rPr>
              <a:t>Up until that point, Boston Police were the lead agency.  Prior to the press conference, the FBI/USAO asserted federal authority </a:t>
            </a:r>
          </a:p>
          <a:p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728D-1600-467F-97F9-15E7D24DC0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823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 indent="-296408">
              <a:buFont typeface="Courier New"/>
              <a:buChar char="o"/>
            </a:pPr>
            <a:r>
              <a:rPr lang="en-US" sz="1900" dirty="0">
                <a:latin typeface="Times New Roman"/>
                <a:ea typeface="Calibri"/>
                <a:cs typeface="Times New Roman"/>
              </a:rPr>
              <a:t>Fist bomb explodes a short distance from the finish line</a:t>
            </a:r>
          </a:p>
          <a:p>
            <a:pPr marL="0" lvl="1" indent="-296408">
              <a:buFont typeface="Courier New"/>
              <a:buChar char="o"/>
            </a:pPr>
            <a:r>
              <a:rPr lang="en-US" sz="1900" dirty="0">
                <a:latin typeface="Times New Roman"/>
                <a:ea typeface="Calibri"/>
                <a:cs typeface="Times New Roman"/>
              </a:rPr>
              <a:t>12 seconds later, a second bomb explodes in front of the Forum restaurant </a:t>
            </a:r>
          </a:p>
          <a:p>
            <a:endParaRPr lang="en-US" altLang="en-US" sz="1900" dirty="0"/>
          </a:p>
        </p:txBody>
      </p:sp>
    </p:spTree>
    <p:extLst>
      <p:ext uri="{BB962C8B-B14F-4D97-AF65-F5344CB8AC3E}">
        <p14:creationId xmlns:p14="http://schemas.microsoft.com/office/powerpoint/2010/main" val="4143851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-296408">
              <a:buFont typeface="Courier New"/>
              <a:buChar char="o"/>
            </a:pPr>
            <a:r>
              <a:rPr lang="en-US" sz="1900" dirty="0">
                <a:latin typeface="Times New Roman"/>
                <a:ea typeface="Calibri"/>
                <a:cs typeface="Times New Roman"/>
              </a:rPr>
              <a:t>Law enforcement and medical personnel already on the scene and on stand-by for the Marathon</a:t>
            </a:r>
          </a:p>
          <a:p>
            <a:pPr marL="0" lvl="1" indent="-296408">
              <a:buFont typeface="Courier New"/>
              <a:buChar char="o"/>
            </a:pPr>
            <a:r>
              <a:rPr lang="en-US" sz="1900" dirty="0">
                <a:latin typeface="Times New Roman"/>
                <a:ea typeface="Calibri"/>
                <a:cs typeface="Times New Roman"/>
              </a:rPr>
              <a:t>All 264 injured were evacuated and transported to hospitals within 22 minutes. </a:t>
            </a:r>
          </a:p>
          <a:p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728D-1600-467F-97F9-15E7D24DC0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75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-296408">
              <a:buFont typeface="Courier New"/>
              <a:buChar char="o"/>
            </a:pPr>
            <a:r>
              <a:rPr lang="en-US" sz="1900" dirty="0">
                <a:latin typeface="Times New Roman"/>
                <a:ea typeface="Calibri"/>
                <a:cs typeface="Times New Roman"/>
              </a:rPr>
              <a:t>Governor took initial lead - reassure residents</a:t>
            </a:r>
          </a:p>
          <a:p>
            <a:pPr marL="0" lvl="1" indent="-296408">
              <a:buFont typeface="Courier New"/>
              <a:buChar char="o"/>
            </a:pPr>
            <a:r>
              <a:rPr lang="en-US" sz="1900" dirty="0">
                <a:latin typeface="Times New Roman"/>
                <a:ea typeface="Calibri"/>
                <a:cs typeface="Times New Roman"/>
              </a:rPr>
              <a:t>Local, state, federal law enforcement participated</a:t>
            </a:r>
          </a:p>
          <a:p>
            <a:pPr marL="0" lvl="1" indent="-296408">
              <a:buFont typeface="Courier New"/>
              <a:buChar char="o"/>
            </a:pPr>
            <a:r>
              <a:rPr lang="en-US" sz="1900" dirty="0">
                <a:latin typeface="Times New Roman"/>
                <a:ea typeface="Calibri"/>
                <a:cs typeface="Times New Roman"/>
              </a:rPr>
              <a:t>Politicians – challenge of keeping informed</a:t>
            </a:r>
          </a:p>
          <a:p>
            <a:pPr marL="0" lvl="1" indent="-296408">
              <a:buFont typeface="Courier New"/>
              <a:buChar char="o"/>
            </a:pPr>
            <a:r>
              <a:rPr lang="en-US" sz="1900" dirty="0">
                <a:latin typeface="Times New Roman"/>
                <a:ea typeface="Calibri"/>
                <a:cs typeface="Times New Roman"/>
              </a:rPr>
              <a:t>Constant communication and decision making between agency leaders</a:t>
            </a:r>
          </a:p>
          <a:p>
            <a:pPr marL="0" lvl="1"/>
            <a:endParaRPr lang="en-US" sz="1900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728D-1600-467F-97F9-15E7D24DC0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75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-296408">
              <a:buFont typeface="Courier New"/>
              <a:buChar char="o"/>
            </a:pPr>
            <a:r>
              <a:rPr lang="en-US" sz="1900" dirty="0">
                <a:latin typeface="Times New Roman"/>
                <a:ea typeface="Calibri"/>
                <a:cs typeface="Times New Roman"/>
              </a:rPr>
              <a:t>President Obama announces that FBI is investigating “an act of terrorism”</a:t>
            </a:r>
          </a:p>
          <a:p>
            <a:pPr marL="0" lvl="1" indent="-296408">
              <a:buFont typeface="Courier New"/>
              <a:buChar char="o"/>
            </a:pPr>
            <a:r>
              <a:rPr lang="en-US" sz="1900" dirty="0">
                <a:latin typeface="Times New Roman"/>
                <a:ea typeface="Calibri"/>
                <a:cs typeface="Times New Roman"/>
              </a:rPr>
              <a:t>Inaccurate reports run rampant </a:t>
            </a:r>
          </a:p>
          <a:p>
            <a:pPr indent="-177845">
              <a:buFont typeface="Arial" panose="020B0604020202020204" pitchFamily="34" charset="0"/>
              <a:buChar char="•"/>
            </a:pPr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728D-1600-467F-97F9-15E7D24DC0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772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A284C-6E8A-482C-9174-56846C59E21B}" type="datetime1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0A5C-4D02-4F27-8A9E-F26348127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115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DAF34-1CA8-4B4A-98EE-B16929E84CDA}" type="datetime1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0A5C-4D02-4F27-8A9E-F26348127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88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8E0A5-CF35-406D-9B45-438158311EE5}" type="datetime1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0A5C-4D02-4F27-8A9E-F26348127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14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021ED-C42A-4C5D-8382-8616190479D6}" type="datetime1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0A5C-4D02-4F27-8A9E-F26348127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024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280EF-4783-4D6E-827A-387E57029BE5}" type="datetime1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0A5C-4D02-4F27-8A9E-F26348127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087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D297E-81EC-4AD1-B203-7D780B1B9CC4}" type="datetime1">
              <a:rPr lang="en-US" smtClean="0"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0A5C-4D02-4F27-8A9E-F26348127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03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AC4F-D51C-4BFD-8208-F4A6C76419FE}" type="datetime1">
              <a:rPr lang="en-US" smtClean="0"/>
              <a:t>9/29/2017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0A5C-4D02-4F27-8A9E-F26348127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808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68EC7-1232-4114-929D-2A3D3FAB7F37}" type="datetime1">
              <a:rPr lang="en-US" smtClean="0"/>
              <a:t>9/29/2017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0A5C-4D02-4F27-8A9E-F26348127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51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65C5E-2CD6-4242-8047-215B774686F2}" type="datetime1">
              <a:rPr lang="en-US" smtClean="0"/>
              <a:t>9/29/2017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0A5C-4D02-4F27-8A9E-F26348127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525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E7DCB-F4A2-40E4-925C-0E5214909681}" type="datetime1">
              <a:rPr lang="en-US" smtClean="0"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0A5C-4D02-4F27-8A9E-F26348127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258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C37F-E1E9-496A-8016-BAA4C47D4773}" type="datetime1">
              <a:rPr lang="en-US" smtClean="0"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0A5C-4D02-4F27-8A9E-F26348127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37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25A9D-269E-4ACE-9B8D-E5C3889D22F4}" type="datetime1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E0A5C-4D02-4F27-8A9E-F26348127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33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7" Type="http://schemas.openxmlformats.org/officeDocument/2006/relationships/image" Target="../media/image4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jpe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10" Type="http://schemas.openxmlformats.org/officeDocument/2006/relationships/image" Target="../media/image22.jpg"/><Relationship Id="rId4" Type="http://schemas.openxmlformats.org/officeDocument/2006/relationships/image" Target="../media/image16.jp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763000" cy="6323395"/>
          </a:xfrm>
        </p:spPr>
        <p:txBody>
          <a:bodyPr>
            <a:normAutofit/>
          </a:bodyPr>
          <a:lstStyle/>
          <a:p>
            <a:pPr algn="r">
              <a:buNone/>
            </a:pPr>
            <a:endParaRPr lang="en-US" sz="1600" b="1" cap="small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</a:pP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</a:pP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Boston Marathon Bombing:</a:t>
            </a:r>
          </a:p>
          <a:p>
            <a:pPr algn="r">
              <a:buNone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Responding to Crisis</a:t>
            </a:r>
          </a:p>
          <a:p>
            <a:pPr algn="r"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</a:pPr>
            <a:r>
              <a:rPr lang="en-US" sz="2400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Richard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DesLauriers, Former SAC, Boston FBI</a:t>
            </a:r>
          </a:p>
          <a:p>
            <a:pPr algn="r">
              <a:buNone/>
            </a:pP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sz="36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0A5C-4D02-4F27-8A9E-F2634812719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01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84238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Wednesday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0A5C-4D02-4F27-8A9E-F26348127191}" type="slidenum">
              <a:rPr lang="en-US" smtClean="0"/>
              <a:t>10</a:t>
            </a:fld>
            <a:endParaRPr lang="en-US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43000"/>
            <a:ext cx="5960534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951" y="3990140"/>
            <a:ext cx="4016049" cy="24337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" t="3756" r="4797" b="8551"/>
          <a:stretch/>
        </p:blipFill>
        <p:spPr>
          <a:xfrm>
            <a:off x="369870" y="4876800"/>
            <a:ext cx="4202130" cy="15648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43"/>
          <a:stretch/>
        </p:blipFill>
        <p:spPr>
          <a:xfrm>
            <a:off x="6553200" y="1151860"/>
            <a:ext cx="2225367" cy="184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4342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Thursday </a:t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Release of Suspect Photos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7"/>
          <a:stretch/>
        </p:blipFill>
        <p:spPr>
          <a:xfrm>
            <a:off x="457200" y="1600200"/>
            <a:ext cx="3107933" cy="35286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" t="937" r="3014"/>
          <a:stretch/>
        </p:blipFill>
        <p:spPr>
          <a:xfrm>
            <a:off x="2362199" y="2924036"/>
            <a:ext cx="2476929" cy="36727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0A5C-4D02-4F27-8A9E-F26348127191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600200"/>
            <a:ext cx="3752850" cy="2500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312876"/>
            <a:ext cx="2914650" cy="21831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8854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914400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Thursday Night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5401"/>
            <a:ext cx="5292247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0A5C-4D02-4F27-8A9E-F26348127191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800600"/>
            <a:ext cx="182880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407188"/>
            <a:ext cx="3962400" cy="2222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28600" y="9144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1. Shooting of MIT Police Officer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024937" y="4050268"/>
            <a:ext cx="2966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2. Carjacking victim escapes</a:t>
            </a:r>
            <a:endParaRPr lang="en-US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081571"/>
            <a:ext cx="2895600" cy="21689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5715000" y="3291371"/>
            <a:ext cx="3042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3. Watertown - first shootout 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967624"/>
            <a:ext cx="1295400" cy="1661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606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Friday</a:t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Manhunt  Spans Greater Boston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0A5C-4D02-4F27-8A9E-F26348127191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124200"/>
            <a:ext cx="3690937" cy="2760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Content Placeholder 11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1676401"/>
            <a:ext cx="3425277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644123"/>
            <a:ext cx="2895600" cy="1863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271" y="1676400"/>
            <a:ext cx="3673929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580650"/>
            <a:ext cx="2958825" cy="1972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4489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Watertown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Shootout &amp; Capture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0A5C-4D02-4F27-8A9E-F26348127191}" type="slidenum">
              <a:rPr lang="en-US" smtClean="0"/>
              <a:t>14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66800"/>
            <a:ext cx="3506788" cy="26300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093800"/>
            <a:ext cx="3352800" cy="26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628" y="3962400"/>
            <a:ext cx="3994322" cy="2660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7540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Investigation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0A5C-4D02-4F27-8A9E-F26348127191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2" descr="C:\Users\108988\Pictures\Marathon\boston-bombing-crime-scene-day-3-17april20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1" b="6250"/>
          <a:stretch>
            <a:fillRect/>
          </a:stretch>
        </p:blipFill>
        <p:spPr bwMode="auto">
          <a:xfrm>
            <a:off x="304799" y="2286000"/>
            <a:ext cx="6330803" cy="4220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07770"/>
            <a:ext cx="4140558" cy="24498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extBox 6"/>
          <p:cNvSpPr txBox="1"/>
          <p:nvPr/>
        </p:nvSpPr>
        <p:spPr>
          <a:xfrm>
            <a:off x="6934200" y="3711499"/>
            <a:ext cx="1930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Seat of blast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1906035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Evidence collection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0430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84238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Related Cases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8200"/>
            <a:ext cx="4038600" cy="5410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err="1" smtClean="0"/>
              <a:t>Kadyrbayev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Pled guilty and sentenced to six years in prison for retrieving and later disposing of evidence (</a:t>
            </a:r>
            <a:r>
              <a:rPr lang="en-US" dirty="0" err="1" smtClean="0"/>
              <a:t>Tsarnaev’s</a:t>
            </a:r>
            <a:r>
              <a:rPr lang="en-US" dirty="0" smtClean="0"/>
              <a:t> backpack containing opened fireworks) connected to the investigation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038600" cy="5410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err="1" smtClean="0"/>
              <a:t>Tazhayakov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Convicted and sentenced to 3.5 years in prison for helping </a:t>
            </a:r>
            <a:r>
              <a:rPr lang="en-US" dirty="0" err="1" smtClean="0"/>
              <a:t>Kadyrbayev</a:t>
            </a:r>
            <a:r>
              <a:rPr lang="en-US" dirty="0" smtClean="0"/>
              <a:t> to remove and dispose of evidence from </a:t>
            </a:r>
            <a:r>
              <a:rPr lang="en-US" dirty="0" err="1" smtClean="0"/>
              <a:t>Tsarnaev’s</a:t>
            </a:r>
            <a:r>
              <a:rPr lang="en-US" dirty="0" smtClean="0"/>
              <a:t> dorm room.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0A5C-4D02-4F27-8A9E-F26348127191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038600"/>
            <a:ext cx="4339772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0430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Related Cases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err="1" smtClean="0"/>
              <a:t>Phillipos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Convicted and sentenced to three years in prison for lying to federal agents about being with </a:t>
            </a:r>
            <a:r>
              <a:rPr lang="en-US" dirty="0" err="1" smtClean="0"/>
              <a:t>Tazhayakov</a:t>
            </a:r>
            <a:r>
              <a:rPr lang="en-US" dirty="0" smtClean="0"/>
              <a:t> and </a:t>
            </a:r>
            <a:r>
              <a:rPr lang="en-US" dirty="0" err="1" smtClean="0"/>
              <a:t>Kadyrbayev</a:t>
            </a:r>
            <a:r>
              <a:rPr lang="en-US" dirty="0" smtClean="0"/>
              <a:t> when they removed </a:t>
            </a:r>
            <a:r>
              <a:rPr lang="en-US" dirty="0" err="1" smtClean="0"/>
              <a:t>Tsarnaev’s</a:t>
            </a:r>
            <a:r>
              <a:rPr lang="en-US" dirty="0" smtClean="0"/>
              <a:t> backpack from his dorm room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err="1" smtClean="0"/>
              <a:t>Matanov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Pled guilty and sentenced to 2.5 years in prison for misleading agents about his relationship with the </a:t>
            </a:r>
            <a:r>
              <a:rPr lang="en-US" dirty="0" err="1" smtClean="0"/>
              <a:t>Tsarnaev</a:t>
            </a:r>
            <a:r>
              <a:rPr lang="en-US" dirty="0" smtClean="0"/>
              <a:t> brothers.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0A5C-4D02-4F27-8A9E-F2634812719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60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Trial of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Dzhokhar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Tsarnaev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90600"/>
            <a:ext cx="4434840" cy="28503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389" y="990600"/>
            <a:ext cx="3522411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18"/>
          <a:stretch/>
        </p:blipFill>
        <p:spPr>
          <a:xfrm>
            <a:off x="3352800" y="3971149"/>
            <a:ext cx="2667000" cy="2505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0A5C-4D02-4F27-8A9E-F26348127191}" type="slidenum">
              <a:rPr lang="en-US" smtClean="0"/>
              <a:t>18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8600" y="38640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↑ Prosecution Team:  William Weinreb, Al Chakravarty, Nadine Pellegrini, Steve Mellin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172200" y="3884855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↑ Defense Team:  David </a:t>
            </a:r>
            <a:r>
              <a:rPr lang="en-US" b="1" dirty="0" err="1" smtClean="0"/>
              <a:t>Bruck</a:t>
            </a:r>
            <a:r>
              <a:rPr lang="en-US" b="1" dirty="0" smtClean="0"/>
              <a:t>, Miriam </a:t>
            </a:r>
            <a:r>
              <a:rPr lang="en-US" b="1" dirty="0"/>
              <a:t>Conrad, William </a:t>
            </a:r>
            <a:r>
              <a:rPr lang="en-US" b="1" dirty="0" smtClean="0"/>
              <a:t>Fick, Judy Clark, Timothy </a:t>
            </a:r>
            <a:r>
              <a:rPr lang="en-US" b="1" dirty="0"/>
              <a:t>Watkins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00400" y="64770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Judge George A. O’Toole, Jr.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0430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Victim Impact &amp; Response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10000"/>
          </a:xfrm>
        </p:spPr>
        <p:txBody>
          <a:bodyPr>
            <a:normAutofit/>
          </a:bodyPr>
          <a:lstStyle/>
          <a:p>
            <a:r>
              <a:rPr lang="en-US" dirty="0" smtClean="0"/>
              <a:t>Many organizations provide victim services</a:t>
            </a:r>
          </a:p>
          <a:p>
            <a:r>
              <a:rPr lang="en-US" dirty="0" smtClean="0"/>
              <a:t>FBI, USAO, state &amp; city agencies, non-profits</a:t>
            </a:r>
          </a:p>
          <a:p>
            <a:r>
              <a:rPr lang="en-US" dirty="0" smtClean="0"/>
              <a:t>“</a:t>
            </a:r>
            <a:r>
              <a:rPr lang="en-US" dirty="0"/>
              <a:t>One </a:t>
            </a:r>
            <a:r>
              <a:rPr lang="en-US" dirty="0" smtClean="0"/>
              <a:t>Fund” created to help the injured - $61M distributed thus far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337" y="3810000"/>
            <a:ext cx="2024063" cy="165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0A5C-4D02-4F27-8A9E-F26348127191}" type="slidenum">
              <a:rPr lang="en-US" smtClean="0"/>
              <a:t>19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239000" y="19812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JReilly\Desktop\Comm Mass sea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443037"/>
            <a:ext cx="2062163" cy="206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Reilly\Desktop\FBI 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256" y="1480738"/>
            <a:ext cx="2143125" cy="198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Reilly\Desktop\RED CROSS 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5029199"/>
            <a:ext cx="3324225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256" y="3733800"/>
            <a:ext cx="2135027" cy="213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28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Agenda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Introduction – District of Massachusetts</a:t>
            </a:r>
          </a:p>
          <a:p>
            <a:r>
              <a:rPr lang="en-US" dirty="0" smtClean="0"/>
              <a:t>Background –</a:t>
            </a:r>
            <a:r>
              <a:rPr lang="en-US" dirty="0"/>
              <a:t> </a:t>
            </a:r>
            <a:r>
              <a:rPr lang="en-US" dirty="0" smtClean="0"/>
              <a:t>Patriots’ Day &amp; Boston Marathon</a:t>
            </a:r>
          </a:p>
          <a:p>
            <a:r>
              <a:rPr lang="en-US" dirty="0" smtClean="0"/>
              <a:t>Timeline – Week of Bombing</a:t>
            </a:r>
          </a:p>
          <a:p>
            <a:r>
              <a:rPr lang="en-US" dirty="0" smtClean="0"/>
              <a:t>Investigation </a:t>
            </a:r>
          </a:p>
          <a:p>
            <a:r>
              <a:rPr lang="en-US" dirty="0" smtClean="0"/>
              <a:t>Related cases: </a:t>
            </a:r>
            <a:r>
              <a:rPr lang="en-US" dirty="0" err="1" smtClean="0"/>
              <a:t>Kadyrbayev</a:t>
            </a:r>
            <a:r>
              <a:rPr lang="en-US" dirty="0" smtClean="0"/>
              <a:t>, </a:t>
            </a:r>
            <a:r>
              <a:rPr lang="en-US" dirty="0" err="1" smtClean="0"/>
              <a:t>Tazhayakov</a:t>
            </a:r>
            <a:r>
              <a:rPr lang="en-US" dirty="0" smtClean="0"/>
              <a:t>, </a:t>
            </a:r>
            <a:r>
              <a:rPr lang="en-US" dirty="0" err="1" smtClean="0"/>
              <a:t>Phillipos</a:t>
            </a:r>
            <a:r>
              <a:rPr lang="en-US" dirty="0" smtClean="0"/>
              <a:t>, </a:t>
            </a:r>
            <a:r>
              <a:rPr lang="en-US" dirty="0" err="1" smtClean="0"/>
              <a:t>Matanov</a:t>
            </a:r>
            <a:endParaRPr lang="en-US" dirty="0" smtClean="0"/>
          </a:p>
          <a:p>
            <a:r>
              <a:rPr lang="en-US" dirty="0" smtClean="0"/>
              <a:t>Trial of </a:t>
            </a:r>
            <a:r>
              <a:rPr lang="en-US" dirty="0" err="1" smtClean="0"/>
              <a:t>Dzhokhar</a:t>
            </a:r>
            <a:r>
              <a:rPr lang="en-US" dirty="0" smtClean="0"/>
              <a:t> </a:t>
            </a:r>
            <a:r>
              <a:rPr lang="en-US" dirty="0" err="1" smtClean="0"/>
              <a:t>Tsarnaev</a:t>
            </a:r>
            <a:r>
              <a:rPr lang="en-US" dirty="0" smtClean="0"/>
              <a:t> </a:t>
            </a:r>
          </a:p>
          <a:p>
            <a:r>
              <a:rPr lang="en-US" dirty="0" smtClean="0"/>
              <a:t>Key Lessons</a:t>
            </a:r>
          </a:p>
          <a:p>
            <a:r>
              <a:rPr lang="en-US" dirty="0" smtClean="0"/>
              <a:t>Final Thoughts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0A5C-4D02-4F27-8A9E-F263481271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5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Key Lessons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Collaborative relationships between law enforcement partners are critical </a:t>
            </a:r>
          </a:p>
          <a:p>
            <a:r>
              <a:rPr lang="en-US" dirty="0" smtClean="0"/>
              <a:t>Assembling strong teams is essential</a:t>
            </a:r>
          </a:p>
          <a:p>
            <a:r>
              <a:rPr lang="en-US" dirty="0" smtClean="0"/>
              <a:t>Need to prioritize media relations   </a:t>
            </a:r>
          </a:p>
          <a:p>
            <a:r>
              <a:rPr lang="en-US" dirty="0" smtClean="0"/>
              <a:t>Provide immediate and long-term victim assistance</a:t>
            </a:r>
          </a:p>
          <a:p>
            <a:r>
              <a:rPr lang="en-US" dirty="0" smtClean="0"/>
              <a:t>Be prepared to face unexpected challenges that will inevitably arise</a:t>
            </a:r>
          </a:p>
          <a:p>
            <a:r>
              <a:rPr lang="en-US" dirty="0" smtClean="0"/>
              <a:t>Remember that the crisis does not end when the suspect(s) is captured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0A5C-4D02-4F27-8A9E-F2634812719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5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Final Thoughts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Leaders need to be present </a:t>
            </a:r>
          </a:p>
          <a:p>
            <a:pPr marL="0" indent="0" algn="ctr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Law enforcement collaboration is crucial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Have a plan in place now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Understand that you can’t control everything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Take care of your people </a:t>
            </a:r>
            <a:endParaRPr lang="en-US" dirty="0"/>
          </a:p>
          <a:p>
            <a:pPr marL="0" indent="0">
              <a:buNone/>
            </a:pPr>
            <a:endParaRPr lang="en-US" sz="3900" b="1" dirty="0" smtClean="0"/>
          </a:p>
          <a:p>
            <a:pPr marL="0" indent="0">
              <a:buNone/>
            </a:pPr>
            <a:endParaRPr lang="en-US" sz="4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0A5C-4D02-4F27-8A9E-F2634812719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8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District of Massachusetts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7"/>
          <a:stretch/>
        </p:blipFill>
        <p:spPr>
          <a:xfrm>
            <a:off x="5410199" y="3823329"/>
            <a:ext cx="3347485" cy="2419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0A5C-4D02-4F27-8A9E-F26348127191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43400" y="62484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/>
              <a:t>Moakley Federal Courthouse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914400"/>
            <a:ext cx="5372100" cy="2686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28600" y="35814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FBI Boston</a:t>
            </a:r>
            <a:endParaRPr lang="en-US" sz="28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914399"/>
            <a:ext cx="2572250" cy="25508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" y="4255514"/>
            <a:ext cx="3848101" cy="23088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7743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Background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62000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Patriots’ Day</a:t>
            </a:r>
            <a:endParaRPr lang="en-US" sz="28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52" y="1371600"/>
            <a:ext cx="3805748" cy="21312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62000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Boston Marathon</a:t>
            </a:r>
            <a:endParaRPr lang="en-US" sz="28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371600"/>
            <a:ext cx="3508375" cy="2189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0A5C-4D02-4F27-8A9E-F26348127191}" type="slidenum">
              <a:rPr lang="en-US" smtClean="0"/>
              <a:t>4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854" y="3733800"/>
            <a:ext cx="4924746" cy="2772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2315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Monday – Patriots’ Day</a:t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Apri1 15, 2013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524000"/>
            <a:ext cx="5334001" cy="30025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885" y="3505200"/>
            <a:ext cx="4726665" cy="2835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85800" y="5718810"/>
            <a:ext cx="3047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Finish line near Copley Square</a:t>
            </a:r>
          </a:p>
          <a:p>
            <a:pPr algn="r"/>
            <a:r>
              <a:rPr lang="en-US" b="1" dirty="0" smtClean="0"/>
              <a:t> Boston, 2:49 p.m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91200" y="1485544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Beginning of Marathon course</a:t>
            </a:r>
          </a:p>
          <a:p>
            <a:r>
              <a:rPr lang="en-US" b="1" dirty="0" smtClean="0"/>
              <a:t>Hopkinton,</a:t>
            </a:r>
            <a:r>
              <a:rPr lang="en-US" b="1" dirty="0"/>
              <a:t> </a:t>
            </a:r>
            <a:r>
              <a:rPr lang="en-US" b="1" dirty="0" smtClean="0"/>
              <a:t>10:00 a.m.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0A5C-4D02-4F27-8A9E-F2634812719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80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119518\AppData\Local\Microsoft\Windows\Temporary Internet Files\Content.Outlook\2KIS9K65\explosion1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556625" cy="56194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Explosion Timeline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54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Scene Response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0A5C-4D02-4F27-8A9E-F26348127191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66800"/>
            <a:ext cx="5015629" cy="25845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886200"/>
            <a:ext cx="4036200" cy="26657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86200"/>
            <a:ext cx="3462269" cy="26213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644" y="1066800"/>
            <a:ext cx="3261156" cy="24541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4348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United Front</a:t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86200"/>
            <a:ext cx="3556000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876300"/>
            <a:ext cx="5562600" cy="4244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58" y="2352272"/>
            <a:ext cx="1347342" cy="13533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5303875"/>
            <a:ext cx="1157563" cy="13175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42" y="876300"/>
            <a:ext cx="1336930" cy="12843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167" y="5383619"/>
            <a:ext cx="1234805" cy="12626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95" y="862123"/>
            <a:ext cx="1219200" cy="1219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068" y="5315392"/>
            <a:ext cx="1344132" cy="134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52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Tuesday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0A5C-4D02-4F27-8A9E-F26348127191}" type="slidenum">
              <a:rPr lang="en-US" smtClean="0"/>
              <a:t>9</a:t>
            </a:fld>
            <a:endParaRPr lang="en-US"/>
          </a:p>
        </p:txBody>
      </p:sp>
      <p:pic>
        <p:nvPicPr>
          <p:cNvPr id="5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914400"/>
            <a:ext cx="3657600" cy="27396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354" y="914400"/>
            <a:ext cx="3382526" cy="27826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81000" y="36576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President Obama declares bombing “an act of terror” 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181600" y="3698463"/>
            <a:ext cx="3383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Inaccurate reports run rampant</a:t>
            </a:r>
            <a:endParaRPr lang="en-U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343400"/>
            <a:ext cx="3276600" cy="1904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2865120" y="6304002"/>
            <a:ext cx="3383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Photo-shopped image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6252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6467</TotalTime>
  <Words>1626</Words>
  <Application>Microsoft Office PowerPoint</Application>
  <PresentationFormat>On-screen Show (4:3)</PresentationFormat>
  <Paragraphs>264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Courier New</vt:lpstr>
      <vt:lpstr>Symbol</vt:lpstr>
      <vt:lpstr>Times New Roman</vt:lpstr>
      <vt:lpstr>Wingdings</vt:lpstr>
      <vt:lpstr>Office Theme</vt:lpstr>
      <vt:lpstr>PowerPoint Presentation</vt:lpstr>
      <vt:lpstr>Agenda</vt:lpstr>
      <vt:lpstr>District of Massachusetts</vt:lpstr>
      <vt:lpstr>Background</vt:lpstr>
      <vt:lpstr>Monday – Patriots’ Day Apri1 15, 2013</vt:lpstr>
      <vt:lpstr>Explosion Timeline</vt:lpstr>
      <vt:lpstr>Scene Response</vt:lpstr>
      <vt:lpstr>United Front </vt:lpstr>
      <vt:lpstr>Tuesday</vt:lpstr>
      <vt:lpstr>Wednesday</vt:lpstr>
      <vt:lpstr>Thursday  Release of Suspect Photos</vt:lpstr>
      <vt:lpstr>Thursday Night</vt:lpstr>
      <vt:lpstr>Friday Manhunt  Spans Greater Boston</vt:lpstr>
      <vt:lpstr>Watertown Shootout &amp; Capture</vt:lpstr>
      <vt:lpstr>Investigation</vt:lpstr>
      <vt:lpstr>Related Cases</vt:lpstr>
      <vt:lpstr>Related Cases</vt:lpstr>
      <vt:lpstr>Trial of Dzhokhar Tsarnaev</vt:lpstr>
      <vt:lpstr>Victim Impact &amp; Response</vt:lpstr>
      <vt:lpstr>Key Lessons</vt:lpstr>
      <vt:lpstr>Final Thoughts</vt:lpstr>
    </vt:vector>
  </TitlesOfParts>
  <Company>US Attorneys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EMcCarthy</dc:creator>
  <cp:lastModifiedBy>DesLauriers, Richard</cp:lastModifiedBy>
  <cp:revision>131</cp:revision>
  <cp:lastPrinted>2015-09-14T15:13:27Z</cp:lastPrinted>
  <dcterms:created xsi:type="dcterms:W3CDTF">2014-03-13T17:21:35Z</dcterms:created>
  <dcterms:modified xsi:type="dcterms:W3CDTF">2017-09-29T20:15:05Z</dcterms:modified>
</cp:coreProperties>
</file>